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9" r:id="rId2"/>
    <p:sldId id="260" r:id="rId3"/>
    <p:sldId id="258" r:id="rId4"/>
    <p:sldId id="263" r:id="rId5"/>
    <p:sldId id="264" r:id="rId6"/>
    <p:sldId id="266" r:id="rId7"/>
    <p:sldId id="268" r:id="rId8"/>
    <p:sldId id="270" r:id="rId9"/>
    <p:sldId id="272" r:id="rId10"/>
    <p:sldId id="273" r:id="rId11"/>
    <p:sldId id="27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98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2A7E2-D406-42CB-8ADE-BB1BB6B635FD}" type="datetimeFigureOut">
              <a:rPr lang="fr-FR" smtClean="0"/>
              <a:pPr/>
              <a:t>18/03/2009</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6568D-751B-4649-BE4B-1D20A47AC2D3}" type="slidenum">
              <a:rPr lang="fr-CH" smtClean="0"/>
              <a:pPr/>
              <a:t>‹#›</a:t>
            </a:fld>
            <a:endParaRPr lang="fr-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00C6568D-751B-4649-BE4B-1D20A47AC2D3}" type="slidenum">
              <a:rPr lang="fr-CH" smtClean="0"/>
              <a:pPr/>
              <a:t>1</a:t>
            </a:fld>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3</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4</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5</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6</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7</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8</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9</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A209697-C036-474C-974D-1C700570B504}" type="slidenum">
              <a:rPr lang="en-US" sz="1200" kern="1200">
                <a:solidFill>
                  <a:prstClr val="black"/>
                </a:solidFill>
                <a:latin typeface="Arial" charset="0"/>
                <a:ea typeface="+mn-ea"/>
                <a:cs typeface="+mn-cs"/>
              </a:rPr>
              <a:pPr algn="r" rtl="0" fontAlgn="base">
                <a:spcBef>
                  <a:spcPct val="0"/>
                </a:spcBef>
                <a:spcAft>
                  <a:spcPct val="0"/>
                </a:spcAft>
              </a:pPr>
              <a:t>10</a:t>
            </a:fld>
            <a:endParaRPr lang="en-US" sz="1200" kern="1200">
              <a:solidFill>
                <a:prstClr val="black"/>
              </a:solidFill>
              <a:latin typeface="Arial" charset="0"/>
              <a:ea typeface="+mn-ea"/>
              <a:cs typeface="+mn-cs"/>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fr-CH" i="1">
                <a:sym typeface="Wingdings" pitchFamily="2" charset="2"/>
              </a:rPr>
              <a:t></a:t>
            </a:r>
          </a:p>
          <a:p>
            <a:r>
              <a:rPr lang="fr-CH" i="1"/>
              <a:t>Note pour la Démo</a:t>
            </a:r>
          </a:p>
          <a:p>
            <a:r>
              <a:rPr lang="fr-CH"/>
              <a:t>Positionnement Stratégique</a:t>
            </a:r>
          </a:p>
          <a:p>
            <a:pPr>
              <a:buFontTx/>
              <a:buChar char="•"/>
            </a:pPr>
            <a:r>
              <a:rPr lang="fr-CH"/>
              <a:t>Phases de Prospection </a:t>
            </a:r>
            <a:r>
              <a:rPr lang="fr-CH">
                <a:sym typeface="Wingdings" pitchFamily="2" charset="2"/>
              </a:rPr>
              <a:t> Phases de comparaison  ont permis à API de sélectionner les produits répondants le mieux aux besoins</a:t>
            </a:r>
          </a:p>
          <a:p>
            <a:r>
              <a:rPr lang="fr-CH">
                <a:sym typeface="Wingdings" pitchFamily="2" charset="2"/>
              </a:rPr>
              <a:t>Ex : 	SMS -&gt; Actif à partir du moment ou OS+Agent sont opérationnels</a:t>
            </a:r>
          </a:p>
          <a:p>
            <a:r>
              <a:rPr lang="fr-CH">
                <a:sym typeface="Wingdings" pitchFamily="2" charset="2"/>
              </a:rPr>
              <a:t>	Ghost -&gt; 1 image = 1 model Hardware =&gt; maintenance importante</a:t>
            </a:r>
          </a:p>
          <a:p>
            <a:endParaRPr lang="fr-CH">
              <a:sym typeface="Wingdings" pitchFamily="2" charset="2"/>
            </a:endParaRPr>
          </a:p>
          <a:p>
            <a:r>
              <a:rPr lang="fr-CH">
                <a:sym typeface="Wingdings" pitchFamily="2" charset="2"/>
              </a:rPr>
              <a:t>Force principal du concept être capable de gérer un poste vierge de sa connexion au réseau, jusqu’au logon de l’utilisateur.</a:t>
            </a:r>
          </a:p>
          <a:p>
            <a:endParaRPr lang="fr-FR">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211638" y="2565400"/>
            <a:ext cx="4932362" cy="2735263"/>
          </a:xfrm>
          <a:prstGeom prst="rect">
            <a:avLst/>
          </a:prstGeom>
          <a:solidFill>
            <a:srgbClr val="FDCA8F"/>
          </a:solidFill>
          <a:ln w="9525">
            <a:noFill/>
            <a:miter lim="800000"/>
            <a:headEnd/>
            <a:tailEnd/>
          </a:ln>
          <a:effectLst/>
        </p:spPr>
        <p:txBody>
          <a:bodyPr wrap="none" anchor="ctr"/>
          <a:lstStyle/>
          <a:p>
            <a:pPr algn="l" rtl="0" fontAlgn="base">
              <a:spcBef>
                <a:spcPct val="0"/>
              </a:spcBef>
              <a:spcAft>
                <a:spcPct val="0"/>
              </a:spcAft>
            </a:pPr>
            <a:endParaRPr lang="fr-CH" kern="1200">
              <a:solidFill>
                <a:srgbClr val="000000"/>
              </a:solidFill>
              <a:latin typeface="Arial" charset="0"/>
              <a:ea typeface="+mn-ea"/>
              <a:cs typeface="+mn-cs"/>
            </a:endParaRPr>
          </a:p>
        </p:txBody>
      </p:sp>
      <p:pic>
        <p:nvPicPr>
          <p:cNvPr id="44035" name="Picture 3" descr="logo"/>
          <p:cNvPicPr>
            <a:picLocks noChangeAspect="1" noChangeArrowheads="1"/>
          </p:cNvPicPr>
          <p:nvPr/>
        </p:nvPicPr>
        <p:blipFill>
          <a:blip r:embed="rId2" cstate="print"/>
          <a:srcRect/>
          <a:stretch>
            <a:fillRect/>
          </a:stretch>
        </p:blipFill>
        <p:spPr bwMode="auto">
          <a:xfrm>
            <a:off x="8101013" y="5665788"/>
            <a:ext cx="1008062" cy="1003300"/>
          </a:xfrm>
          <a:prstGeom prst="rect">
            <a:avLst/>
          </a:prstGeom>
          <a:noFill/>
        </p:spPr>
      </p:pic>
      <p:sp>
        <p:nvSpPr>
          <p:cNvPr id="44036" name="Rectangle 4"/>
          <p:cNvSpPr>
            <a:spLocks noChangeArrowheads="1"/>
          </p:cNvSpPr>
          <p:nvPr/>
        </p:nvSpPr>
        <p:spPr bwMode="auto">
          <a:xfrm flipV="1">
            <a:off x="0" y="0"/>
            <a:ext cx="9144000" cy="2565400"/>
          </a:xfrm>
          <a:prstGeom prst="rect">
            <a:avLst/>
          </a:prstGeom>
          <a:solidFill>
            <a:srgbClr val="7B1C16"/>
          </a:solidFill>
          <a:ln w="9525">
            <a:noFill/>
            <a:miter lim="800000"/>
            <a:headEnd/>
            <a:tailEnd/>
          </a:ln>
          <a:effectLst/>
        </p:spPr>
        <p:txBody>
          <a:bodyPr rot="10800000" wrap="none" anchor="ctr"/>
          <a:lstStyle/>
          <a:p>
            <a:pPr marL="95250" algn="l" rtl="0" fontAlgn="base">
              <a:spcBef>
                <a:spcPct val="0"/>
              </a:spcBef>
              <a:spcAft>
                <a:spcPct val="0"/>
              </a:spcAft>
            </a:pPr>
            <a:endParaRPr lang="fr-CH" kern="1200">
              <a:solidFill>
                <a:srgbClr val="FFFFFF"/>
              </a:solidFill>
              <a:latin typeface="Arial" charset="0"/>
              <a:ea typeface="+mn-ea"/>
              <a:cs typeface="+mn-cs"/>
            </a:endParaRPr>
          </a:p>
        </p:txBody>
      </p:sp>
      <p:pic>
        <p:nvPicPr>
          <p:cNvPr id="44038" name="Picture 6" descr="cover plaquette instit_RN"/>
          <p:cNvPicPr>
            <a:picLocks noChangeAspect="1" noChangeArrowheads="1"/>
          </p:cNvPicPr>
          <p:nvPr/>
        </p:nvPicPr>
        <p:blipFill>
          <a:blip r:embed="rId3"/>
          <a:srcRect/>
          <a:stretch>
            <a:fillRect/>
          </a:stretch>
        </p:blipFill>
        <p:spPr bwMode="auto">
          <a:xfrm>
            <a:off x="0" y="2560638"/>
            <a:ext cx="4211638" cy="2740025"/>
          </a:xfrm>
          <a:prstGeom prst="rect">
            <a:avLst/>
          </a:prstGeom>
          <a:noFill/>
          <a:ln w="9525">
            <a:noFill/>
            <a:miter lim="800000"/>
            <a:headEnd/>
            <a:tailEnd/>
          </a:ln>
        </p:spPr>
      </p:pic>
      <p:sp>
        <p:nvSpPr>
          <p:cNvPr id="44040" name="Text Box 8"/>
          <p:cNvSpPr txBox="1">
            <a:spLocks noChangeArrowheads="1"/>
          </p:cNvSpPr>
          <p:nvPr userDrawn="1"/>
        </p:nvSpPr>
        <p:spPr bwMode="auto">
          <a:xfrm>
            <a:off x="2700338" y="1952625"/>
            <a:ext cx="3455987" cy="396875"/>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fr-CH" sz="1600" kern="1200">
                <a:solidFill>
                  <a:srgbClr val="FFFFFF"/>
                </a:solidFill>
                <a:latin typeface="Gill Sans MT" pitchFamily="34" charset="0"/>
                <a:ea typeface="+mn-ea"/>
                <a:cs typeface="+mn-cs"/>
              </a:rPr>
              <a:t>T</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H</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I</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N</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K</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I</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N</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G</a:t>
            </a:r>
            <a:r>
              <a:rPr lang="fr-CH" sz="2000" kern="1200">
                <a:solidFill>
                  <a:srgbClr val="FFFFFF"/>
                </a:solidFill>
                <a:latin typeface="Gill Sans MT" pitchFamily="34" charset="0"/>
                <a:ea typeface="+mn-ea"/>
                <a:cs typeface="+mn-cs"/>
              </a:rPr>
              <a:t> </a:t>
            </a:r>
            <a:r>
              <a:rPr lang="fr-CH" sz="800" kern="1200">
                <a:solidFill>
                  <a:srgbClr val="FFFFFF"/>
                </a:solidFill>
                <a:latin typeface="Gill Sans MT" pitchFamily="34" charset="0"/>
                <a:ea typeface="+mn-ea"/>
                <a:cs typeface="+mn-cs"/>
              </a:rPr>
              <a:t> </a:t>
            </a:r>
            <a:r>
              <a:rPr lang="fr-CH" kern="1200">
                <a:solidFill>
                  <a:srgbClr val="FFFFFF"/>
                </a:solidFill>
                <a:latin typeface="Gill Sans MT" pitchFamily="34" charset="0"/>
                <a:ea typeface="+mn-ea"/>
                <a:cs typeface="+mn-cs"/>
              </a:rPr>
              <a:t> </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T</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O</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G</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E</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T</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H</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E</a:t>
            </a:r>
            <a:r>
              <a:rPr lang="fr-CH" sz="800" kern="1200">
                <a:solidFill>
                  <a:srgbClr val="FFFFFF"/>
                </a:solidFill>
                <a:latin typeface="Gill Sans MT" pitchFamily="34" charset="0"/>
                <a:ea typeface="+mn-ea"/>
                <a:cs typeface="+mn-cs"/>
              </a:rPr>
              <a:t> </a:t>
            </a:r>
            <a:r>
              <a:rPr lang="fr-CH" sz="1600" kern="1200">
                <a:solidFill>
                  <a:srgbClr val="FFFFFF"/>
                </a:solidFill>
                <a:latin typeface="Gill Sans MT" pitchFamily="34" charset="0"/>
                <a:ea typeface="+mn-ea"/>
                <a:cs typeface="+mn-cs"/>
              </a:rPr>
              <a:t>R</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9067800" y="0"/>
            <a:ext cx="76200" cy="457200"/>
          </a:xfrm>
          <a:prstGeom prst="rect">
            <a:avLst/>
          </a:prstGeom>
          <a:solidFill>
            <a:srgbClr val="FDCA8F"/>
          </a:solidFill>
          <a:ln w="9525">
            <a:noFill/>
            <a:miter lim="800000"/>
            <a:headEnd/>
            <a:tailEnd/>
          </a:ln>
          <a:effectLst/>
        </p:spPr>
        <p:txBody>
          <a:bodyPr wrap="none" anchor="ctr"/>
          <a:lstStyle/>
          <a:p>
            <a:pPr algn="l" rtl="0" fontAlgn="base">
              <a:spcBef>
                <a:spcPct val="0"/>
              </a:spcBef>
              <a:spcAft>
                <a:spcPct val="0"/>
              </a:spcAft>
            </a:pPr>
            <a:endParaRPr lang="fr-CH" kern="1200">
              <a:solidFill>
                <a:srgbClr val="000000"/>
              </a:solidFill>
              <a:latin typeface="Arial" charset="0"/>
              <a:ea typeface="+mn-ea"/>
              <a:cs typeface="+mn-cs"/>
            </a:endParaRPr>
          </a:p>
        </p:txBody>
      </p:sp>
      <p:sp>
        <p:nvSpPr>
          <p:cNvPr id="43011" name="Rectangle 3"/>
          <p:cNvSpPr>
            <a:spLocks noChangeArrowheads="1"/>
          </p:cNvSpPr>
          <p:nvPr/>
        </p:nvSpPr>
        <p:spPr bwMode="auto">
          <a:xfrm flipV="1">
            <a:off x="0" y="0"/>
            <a:ext cx="9144000" cy="765175"/>
          </a:xfrm>
          <a:prstGeom prst="rect">
            <a:avLst/>
          </a:prstGeom>
          <a:solidFill>
            <a:srgbClr val="7B1C16"/>
          </a:solidFill>
          <a:ln w="9525">
            <a:noFill/>
            <a:miter lim="800000"/>
            <a:headEnd/>
            <a:tailEnd/>
          </a:ln>
          <a:effectLst/>
        </p:spPr>
        <p:txBody>
          <a:bodyPr rot="10800000" wrap="none" anchor="ctr"/>
          <a:lstStyle/>
          <a:p>
            <a:pPr marL="95250" algn="l" rtl="0" fontAlgn="base">
              <a:spcBef>
                <a:spcPct val="0"/>
              </a:spcBef>
              <a:spcAft>
                <a:spcPct val="0"/>
              </a:spcAft>
            </a:pPr>
            <a:endParaRPr lang="fr-CH" kern="1200">
              <a:solidFill>
                <a:srgbClr val="FFFFFF"/>
              </a:solidFill>
              <a:latin typeface="Arial" charset="0"/>
              <a:ea typeface="+mn-ea"/>
              <a:cs typeface="+mn-cs"/>
            </a:endParaRPr>
          </a:p>
        </p:txBody>
      </p:sp>
      <p:sp>
        <p:nvSpPr>
          <p:cNvPr id="43012" name="Text Box 4"/>
          <p:cNvSpPr txBox="1">
            <a:spLocks noChangeArrowheads="1"/>
          </p:cNvSpPr>
          <p:nvPr/>
        </p:nvSpPr>
        <p:spPr bwMode="auto">
          <a:xfrm>
            <a:off x="682625" y="6638925"/>
            <a:ext cx="7416800" cy="274638"/>
          </a:xfrm>
          <a:prstGeom prst="rect">
            <a:avLst/>
          </a:prstGeom>
          <a:noFill/>
          <a:ln w="9525">
            <a:noFill/>
            <a:miter lim="800000"/>
            <a:headEnd/>
            <a:tailEnd/>
          </a:ln>
          <a:effectLst/>
        </p:spPr>
        <p:txBody>
          <a:bodyPr>
            <a:spAutoFit/>
          </a:bodyPr>
          <a:lstStyle/>
          <a:p>
            <a:pPr algn="l" rtl="0" fontAlgn="base">
              <a:spcBef>
                <a:spcPct val="50000"/>
              </a:spcBef>
              <a:spcAft>
                <a:spcPct val="0"/>
              </a:spcAft>
              <a:tabLst>
                <a:tab pos="1800225" algn="l"/>
                <a:tab pos="4659313" algn="l"/>
              </a:tabLst>
            </a:pPr>
            <a:r>
              <a:rPr lang="fr-CH" sz="1200" kern="1200">
                <a:solidFill>
                  <a:srgbClr val="FFFFFF"/>
                </a:solidFill>
                <a:latin typeface="Gill Sans MT" pitchFamily="34" charset="0"/>
                <a:ea typeface="+mn-ea"/>
                <a:cs typeface="+mn-cs"/>
              </a:rPr>
              <a:t>Conseils	Intégration systèmes	Gestion infrastructure</a:t>
            </a:r>
          </a:p>
        </p:txBody>
      </p:sp>
      <p:sp>
        <p:nvSpPr>
          <p:cNvPr id="43014" name="Rectangle 6"/>
          <p:cNvSpPr>
            <a:spLocks noChangeArrowheads="1"/>
          </p:cNvSpPr>
          <p:nvPr/>
        </p:nvSpPr>
        <p:spPr bwMode="auto">
          <a:xfrm flipV="1">
            <a:off x="0" y="6669088"/>
            <a:ext cx="9144000" cy="215900"/>
          </a:xfrm>
          <a:prstGeom prst="rect">
            <a:avLst/>
          </a:prstGeom>
          <a:solidFill>
            <a:srgbClr val="7B1C16"/>
          </a:solidFill>
          <a:ln w="9525">
            <a:noFill/>
            <a:miter lim="800000"/>
            <a:headEnd/>
            <a:tailEnd/>
          </a:ln>
          <a:effectLst/>
        </p:spPr>
        <p:txBody>
          <a:bodyPr wrap="none" anchor="ctr"/>
          <a:lstStyle/>
          <a:p>
            <a:pPr algn="l" rtl="0" fontAlgn="base">
              <a:spcBef>
                <a:spcPct val="0"/>
              </a:spcBef>
              <a:spcAft>
                <a:spcPct val="0"/>
              </a:spcAft>
            </a:pPr>
            <a:endParaRPr lang="fr-CH" kern="1200">
              <a:solidFill>
                <a:srgbClr val="000000"/>
              </a:solidFill>
              <a:latin typeface="Arial" charset="0"/>
              <a:ea typeface="+mn-ea"/>
              <a:cs typeface="+mn-cs"/>
            </a:endParaRPr>
          </a:p>
        </p:txBody>
      </p:sp>
      <p:pic>
        <p:nvPicPr>
          <p:cNvPr id="43015" name="Picture 7" descr="logo"/>
          <p:cNvPicPr>
            <a:picLocks noChangeAspect="1" noChangeArrowheads="1"/>
          </p:cNvPicPr>
          <p:nvPr/>
        </p:nvPicPr>
        <p:blipFill>
          <a:blip r:embed="rId14" cstate="print"/>
          <a:srcRect/>
          <a:stretch>
            <a:fillRect/>
          </a:stretch>
        </p:blipFill>
        <p:spPr bwMode="auto">
          <a:xfrm>
            <a:off x="8415338" y="5907088"/>
            <a:ext cx="693737" cy="690562"/>
          </a:xfrm>
          <a:prstGeom prst="rect">
            <a:avLst/>
          </a:prstGeom>
          <a:noFill/>
        </p:spPr>
      </p:pic>
      <p:sp>
        <p:nvSpPr>
          <p:cNvPr id="43016" name="Rectangle 8"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a:solidFill>
                <a:srgbClr val="000000"/>
              </a:solidFill>
              <a:latin typeface="Arial" charset="0"/>
              <a:ea typeface="+mn-ea"/>
              <a:cs typeface="+mn-cs"/>
            </a:endParaRPr>
          </a:p>
        </p:txBody>
      </p:sp>
      <p:pic>
        <p:nvPicPr>
          <p:cNvPr id="43022" name="Picture 14"/>
          <p:cNvPicPr>
            <a:picLocks noChangeAspect="1" noChangeArrowheads="1"/>
          </p:cNvPicPr>
          <p:nvPr userDrawn="1"/>
        </p:nvPicPr>
        <p:blipFill>
          <a:blip r:embed="rId15"/>
          <a:srcRect/>
          <a:stretch>
            <a:fillRect/>
          </a:stretch>
        </p:blipFill>
        <p:spPr bwMode="auto">
          <a:xfrm>
            <a:off x="7956550" y="-11113"/>
            <a:ext cx="1187450" cy="776288"/>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zimmermann@api.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guignard@api.ch"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hyperlink" Target="http://www.vmware.com/products/thinapp/" TargetMode="External"/><Relationship Id="rId5" Type="http://schemas.openxmlformats.org/officeDocument/2006/relationships/hyperlink" Target="http://www.microsoft.com/systemcenter/appv/default.mspx" TargetMode="External"/><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211638" y="2565400"/>
            <a:ext cx="4932362" cy="1511300"/>
          </a:xfrm>
          <a:prstGeom prst="rect">
            <a:avLst/>
          </a:prstGeom>
          <a:noFill/>
          <a:ln w="9525">
            <a:noFill/>
            <a:miter lim="800000"/>
            <a:headEnd/>
            <a:tailEnd/>
          </a:ln>
          <a:effectLst/>
        </p:spPr>
        <p:txBody>
          <a:bodyPr lIns="92075" tIns="46038" rIns="92075" bIns="46038"/>
          <a:lstStyle/>
          <a:p>
            <a:pPr marL="342900" indent="-342900" algn="ctr">
              <a:spcBef>
                <a:spcPct val="20000"/>
              </a:spcBef>
              <a:buClr>
                <a:srgbClr val="7B1C16"/>
              </a:buClr>
              <a:buFont typeface="Wingdings" pitchFamily="2" charset="2"/>
              <a:buNone/>
              <a:tabLst>
                <a:tab pos="5021263" algn="l"/>
              </a:tabLst>
            </a:pPr>
            <a:endParaRPr lang="fr-CH" sz="3600" b="1" dirty="0">
              <a:solidFill>
                <a:srgbClr val="92201A"/>
              </a:solidFill>
              <a:latin typeface="Gill Sans MT" pitchFamily="34" charset="0"/>
            </a:endParaRPr>
          </a:p>
          <a:p>
            <a:pPr marL="342900" indent="-342900" algn="ctr">
              <a:spcBef>
                <a:spcPct val="20000"/>
              </a:spcBef>
              <a:buClr>
                <a:srgbClr val="7B1C16"/>
              </a:buClr>
              <a:tabLst>
                <a:tab pos="5021263" algn="l"/>
              </a:tabLst>
            </a:pPr>
            <a:r>
              <a:rPr lang="fr-CH" sz="3600" b="1" dirty="0" err="1" smtClean="0">
                <a:solidFill>
                  <a:srgbClr val="92201A"/>
                </a:solidFill>
                <a:latin typeface="Gill Sans MT" pitchFamily="34" charset="0"/>
              </a:rPr>
              <a:t>Virtualisation</a:t>
            </a:r>
            <a:endParaRPr lang="fr-CH" sz="2400" dirty="0" smtClean="0">
              <a:solidFill>
                <a:srgbClr val="92201A"/>
              </a:solidFill>
              <a:latin typeface="Gill Sans MT" pitchFamily="34" charset="0"/>
            </a:endParaRPr>
          </a:p>
          <a:p>
            <a:pPr marL="342900" indent="-342900" algn="ctr">
              <a:spcBef>
                <a:spcPct val="20000"/>
              </a:spcBef>
              <a:buClr>
                <a:srgbClr val="7B1C16"/>
              </a:buClr>
              <a:buFont typeface="Wingdings" pitchFamily="2" charset="2"/>
              <a:buNone/>
              <a:tabLst>
                <a:tab pos="5021263" algn="l"/>
              </a:tabLst>
            </a:pPr>
            <a:r>
              <a:rPr lang="fr-CH" sz="3600" b="1" dirty="0" smtClean="0">
                <a:solidFill>
                  <a:srgbClr val="92201A"/>
                </a:solidFill>
                <a:latin typeface="Gill Sans MT" pitchFamily="34" charset="0"/>
              </a:rPr>
              <a:t>d’Application</a:t>
            </a:r>
          </a:p>
        </p:txBody>
      </p:sp>
      <p:sp>
        <p:nvSpPr>
          <p:cNvPr id="84998" name="Rectangle 6"/>
          <p:cNvSpPr>
            <a:spLocks noChangeArrowheads="1"/>
          </p:cNvSpPr>
          <p:nvPr/>
        </p:nvSpPr>
        <p:spPr bwMode="auto">
          <a:xfrm>
            <a:off x="269875" y="1125538"/>
            <a:ext cx="5094288" cy="942975"/>
          </a:xfrm>
          <a:prstGeom prst="rect">
            <a:avLst/>
          </a:prstGeom>
          <a:noFill/>
          <a:ln w="9525">
            <a:noFill/>
            <a:miter lim="800000"/>
            <a:headEnd/>
            <a:tailEnd/>
          </a:ln>
          <a:effectLst/>
        </p:spPr>
        <p:txBody>
          <a:bodyPr lIns="92075" tIns="46038" rIns="92075" bIns="46038"/>
          <a:lstStyle/>
          <a:p>
            <a:pPr marL="342900" indent="-342900">
              <a:spcBef>
                <a:spcPct val="20000"/>
              </a:spcBef>
              <a:buClr>
                <a:srgbClr val="7B1C16"/>
              </a:buClr>
              <a:buFont typeface="Wingdings" pitchFamily="2" charset="2"/>
              <a:buNone/>
              <a:tabLst>
                <a:tab pos="5021263" algn="l"/>
              </a:tabLst>
            </a:pPr>
            <a:endParaRPr lang="fr-CH" sz="2000">
              <a:solidFill>
                <a:srgbClr val="4D4D4D"/>
              </a:solidFill>
              <a:latin typeface="Gill Sans MT" pitchFamily="34" charset="0"/>
            </a:endParaRPr>
          </a:p>
        </p:txBody>
      </p:sp>
      <p:sp>
        <p:nvSpPr>
          <p:cNvPr id="85009" name="Rectangle 17"/>
          <p:cNvSpPr>
            <a:spLocks noChangeArrowheads="1"/>
          </p:cNvSpPr>
          <p:nvPr/>
        </p:nvSpPr>
        <p:spPr bwMode="auto">
          <a:xfrm>
            <a:off x="215900" y="136525"/>
            <a:ext cx="3708400" cy="360363"/>
          </a:xfrm>
          <a:prstGeom prst="rect">
            <a:avLst/>
          </a:prstGeom>
          <a:noFill/>
          <a:ln w="9525">
            <a:noFill/>
            <a:miter lim="800000"/>
            <a:headEnd/>
            <a:tailEnd/>
          </a:ln>
        </p:spPr>
        <p:txBody>
          <a:bodyPr/>
          <a:lstStyle/>
          <a:p>
            <a:endParaRPr lang="fr-CH" sz="2600" b="1">
              <a:solidFill>
                <a:schemeClr val="bg1"/>
              </a:solidFill>
              <a:latin typeface="Gill Sans MT" pitchFamily="34" charset="0"/>
            </a:endParaRPr>
          </a:p>
        </p:txBody>
      </p:sp>
      <p:sp>
        <p:nvSpPr>
          <p:cNvPr id="85017" name="Text Box 25"/>
          <p:cNvSpPr txBox="1">
            <a:spLocks noChangeArrowheads="1"/>
          </p:cNvSpPr>
          <p:nvPr/>
        </p:nvSpPr>
        <p:spPr bwMode="auto">
          <a:xfrm>
            <a:off x="4643438" y="5572140"/>
            <a:ext cx="3194051" cy="1138773"/>
          </a:xfrm>
          <a:prstGeom prst="rect">
            <a:avLst/>
          </a:prstGeom>
          <a:noFill/>
          <a:ln w="9525">
            <a:noFill/>
            <a:miter lim="800000"/>
            <a:headEnd/>
            <a:tailEnd/>
          </a:ln>
          <a:effectLst/>
        </p:spPr>
        <p:txBody>
          <a:bodyPr wrap="square">
            <a:spAutoFit/>
          </a:bodyPr>
          <a:lstStyle/>
          <a:p>
            <a:r>
              <a:rPr lang="fr-CH" b="1" dirty="0" smtClean="0">
                <a:solidFill>
                  <a:srgbClr val="7B1C16"/>
                </a:solidFill>
                <a:latin typeface="Gill Sans MT" pitchFamily="34" charset="0"/>
              </a:rPr>
              <a:t>Conrad </a:t>
            </a:r>
            <a:r>
              <a:rPr lang="fr-CH" b="1" dirty="0">
                <a:solidFill>
                  <a:srgbClr val="7B1C16"/>
                </a:solidFill>
                <a:latin typeface="Gill Sans MT" pitchFamily="34" charset="0"/>
              </a:rPr>
              <a:t>Zimmermann</a:t>
            </a:r>
          </a:p>
          <a:p>
            <a:r>
              <a:rPr lang="fr-CH" dirty="0" smtClean="0">
                <a:solidFill>
                  <a:srgbClr val="7B1C16"/>
                </a:solidFill>
                <a:latin typeface="Gill Sans MT" pitchFamily="34" charset="0"/>
              </a:rPr>
              <a:t>Ingénieur Système Expert</a:t>
            </a:r>
          </a:p>
          <a:p>
            <a:r>
              <a:rPr lang="fr-CH" sz="1600" dirty="0" smtClean="0">
                <a:solidFill>
                  <a:srgbClr val="7B1C16"/>
                </a:solidFill>
                <a:latin typeface="Gill Sans MT" pitchFamily="34" charset="0"/>
                <a:hlinkClick r:id="rId3"/>
              </a:rPr>
              <a:t>czimmermann@api.ch</a:t>
            </a:r>
            <a:endParaRPr lang="fr-CH" sz="1600" dirty="0">
              <a:solidFill>
                <a:srgbClr val="7B1C16"/>
              </a:solidFill>
            </a:endParaRPr>
          </a:p>
          <a:p>
            <a:endParaRPr lang="fr-CH" sz="1600" dirty="0" smtClean="0">
              <a:solidFill>
                <a:srgbClr val="7B1C16"/>
              </a:solidFill>
              <a:latin typeface="Gill Sans MT" pitchFamily="34" charset="0"/>
            </a:endParaRPr>
          </a:p>
        </p:txBody>
      </p:sp>
      <p:sp>
        <p:nvSpPr>
          <p:cNvPr id="6" name="Text Box 25"/>
          <p:cNvSpPr txBox="1">
            <a:spLocks noChangeArrowheads="1"/>
          </p:cNvSpPr>
          <p:nvPr/>
        </p:nvSpPr>
        <p:spPr bwMode="auto">
          <a:xfrm>
            <a:off x="500034" y="5572140"/>
            <a:ext cx="4143404" cy="1138773"/>
          </a:xfrm>
          <a:prstGeom prst="rect">
            <a:avLst/>
          </a:prstGeom>
          <a:noFill/>
          <a:ln w="9525">
            <a:noFill/>
            <a:miter lim="800000"/>
            <a:headEnd/>
            <a:tailEnd/>
          </a:ln>
          <a:effectLst/>
        </p:spPr>
        <p:txBody>
          <a:bodyPr wrap="square">
            <a:spAutoFit/>
          </a:bodyPr>
          <a:lstStyle/>
          <a:p>
            <a:r>
              <a:rPr lang="fr-CH" b="1" dirty="0" smtClean="0">
                <a:solidFill>
                  <a:srgbClr val="7B1C16"/>
                </a:solidFill>
                <a:latin typeface="Gill Sans MT" pitchFamily="34" charset="0"/>
              </a:rPr>
              <a:t>Fabienne </a:t>
            </a:r>
            <a:r>
              <a:rPr lang="fr-CH" b="1" dirty="0" smtClean="0">
                <a:solidFill>
                  <a:srgbClr val="7B1C16"/>
                </a:solidFill>
                <a:latin typeface="Gill Sans MT" pitchFamily="34" charset="0"/>
              </a:rPr>
              <a:t>Guignard</a:t>
            </a:r>
            <a:r>
              <a:rPr lang="fr-CH" dirty="0" smtClean="0">
                <a:solidFill>
                  <a:srgbClr val="7B1C16"/>
                </a:solidFill>
                <a:latin typeface="Gill Sans MT" pitchFamily="34" charset="0"/>
              </a:rPr>
              <a:t> </a:t>
            </a:r>
            <a:endParaRPr lang="fr-CH" dirty="0" smtClean="0">
              <a:solidFill>
                <a:srgbClr val="7B1C16"/>
              </a:solidFill>
              <a:latin typeface="Gill Sans MT" pitchFamily="34" charset="0"/>
            </a:endParaRPr>
          </a:p>
          <a:p>
            <a:r>
              <a:rPr lang="fr-CH" dirty="0" smtClean="0">
                <a:solidFill>
                  <a:srgbClr val="7B1C16"/>
                </a:solidFill>
                <a:latin typeface="Gill Sans MT" pitchFamily="34" charset="0"/>
              </a:rPr>
              <a:t>Marketing </a:t>
            </a:r>
            <a:r>
              <a:rPr lang="fr-CH" dirty="0" smtClean="0">
                <a:solidFill>
                  <a:srgbClr val="7B1C16"/>
                </a:solidFill>
                <a:latin typeface="Gill Sans MT" pitchFamily="34" charset="0"/>
              </a:rPr>
              <a:t>&amp; Communication Manager</a:t>
            </a:r>
            <a:endParaRPr lang="fr-CH" dirty="0" smtClean="0">
              <a:solidFill>
                <a:srgbClr val="7B1C16"/>
              </a:solidFill>
              <a:latin typeface="Gill Sans MT" pitchFamily="34" charset="0"/>
            </a:endParaRPr>
          </a:p>
          <a:p>
            <a:r>
              <a:rPr lang="fr-CH" sz="1600" dirty="0" smtClean="0">
                <a:solidFill>
                  <a:srgbClr val="7B1C16"/>
                </a:solidFill>
                <a:latin typeface="Gill Sans MT" pitchFamily="34" charset="0"/>
                <a:hlinkClick r:id="rId4"/>
              </a:rPr>
              <a:t>fguignard@api.ch</a:t>
            </a:r>
            <a:endParaRPr lang="fr-CH" sz="1600" dirty="0" smtClean="0">
              <a:solidFill>
                <a:srgbClr val="7B1C16"/>
              </a:solidFill>
              <a:latin typeface="Gill Sans MT" pitchFamily="34" charset="0"/>
            </a:endParaRPr>
          </a:p>
          <a:p>
            <a:endParaRPr lang="fr-CH" sz="1600" dirty="0" smtClean="0">
              <a:solidFill>
                <a:srgbClr val="7B1C16"/>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4"/>
          <a:srcRect/>
          <a:stretch>
            <a:fillRect/>
          </a:stretch>
        </p:blipFill>
        <p:spPr bwMode="auto">
          <a:xfrm>
            <a:off x="714348" y="1500174"/>
            <a:ext cx="6534158" cy="4935549"/>
          </a:xfrm>
          <a:prstGeom prst="rect">
            <a:avLst/>
          </a:prstGeom>
          <a:noFill/>
          <a:ln w="9525">
            <a:noFill/>
            <a:miter lim="800000"/>
            <a:headEnd/>
            <a:tailEnd/>
          </a:ln>
          <a:effectLst/>
        </p:spPr>
      </p:pic>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dirty="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fontAlgn="base">
              <a:spcBef>
                <a:spcPct val="0"/>
              </a:spcBef>
              <a:spcAft>
                <a:spcPct val="0"/>
              </a:spcAft>
            </a:pPr>
            <a:r>
              <a:rPr lang="fr-CH" sz="2800" b="1" dirty="0" smtClean="0">
                <a:solidFill>
                  <a:srgbClr val="FFFFFF"/>
                </a:solidFill>
                <a:latin typeface="Gill Sans MT" pitchFamily="34" charset="0"/>
              </a:rPr>
              <a:t>Application </a:t>
            </a:r>
            <a:r>
              <a:rPr lang="fr-CH" sz="2800" b="1" dirty="0" err="1" smtClean="0">
                <a:solidFill>
                  <a:srgbClr val="FFFFFF"/>
                </a:solidFill>
                <a:latin typeface="Gill Sans MT" pitchFamily="34" charset="0"/>
              </a:rPr>
              <a:t>Virtualization</a:t>
            </a:r>
            <a:endParaRPr lang="fr-CH" sz="2800" b="1" dirty="0">
              <a:solidFill>
                <a:srgbClr val="FFFFFF"/>
              </a:solidFill>
              <a:latin typeface="Gill Sans MT" pitchFamily="34" charset="0"/>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59394" name="Photo Editor Photo" r:id="rId5" imgW="2980952" imgH="3076190" progId="">
              <p:embed/>
            </p:oleObj>
          </a:graphicData>
        </a:graphic>
      </p:graphicFrame>
      <p:sp>
        <p:nvSpPr>
          <p:cNvPr id="21" name="Rectangle 20"/>
          <p:cNvSpPr/>
          <p:nvPr/>
        </p:nvSpPr>
        <p:spPr>
          <a:xfrm>
            <a:off x="357158" y="1000108"/>
            <a:ext cx="8001056" cy="2369880"/>
          </a:xfrm>
          <a:prstGeom prst="rect">
            <a:avLst/>
          </a:prstGeom>
        </p:spPr>
        <p:txBody>
          <a:bodyPr wrap="square">
            <a:spAutoFit/>
          </a:bodyPr>
          <a:lstStyle/>
          <a:p>
            <a:r>
              <a:rPr lang="fr-CH" b="1" dirty="0" smtClean="0"/>
              <a:t>« Il faut le voir pour le croire ? »</a:t>
            </a:r>
          </a:p>
          <a:p>
            <a:endParaRPr lang="fr-CH" b="1" dirty="0" smtClean="0"/>
          </a:p>
          <a:p>
            <a:endParaRPr lang="fr-CH" sz="1400" dirty="0" smtClean="0"/>
          </a:p>
          <a:p>
            <a:endParaRPr lang="fr-CH" sz="1400" dirty="0" smtClean="0"/>
          </a:p>
          <a:p>
            <a:endParaRPr lang="fr-CH" sz="1400" dirty="0" smtClean="0"/>
          </a:p>
          <a:p>
            <a:endParaRPr lang="fr-CH" sz="1400" dirty="0" smtClean="0"/>
          </a:p>
          <a:p>
            <a:endParaRPr lang="fr-CH" sz="1400" dirty="0" smtClean="0"/>
          </a:p>
          <a:p>
            <a:endParaRPr lang="fr-CH" sz="1400" dirty="0" smtClean="0"/>
          </a:p>
          <a:p>
            <a:r>
              <a:rPr lang="fr-CH" sz="1400" dirty="0" smtClean="0"/>
              <a:t>  </a:t>
            </a:r>
          </a:p>
          <a:p>
            <a:endParaRPr lang="fr-CH" sz="1400" dirty="0" smtClean="0"/>
          </a:p>
        </p:txBody>
      </p:sp>
      <p:sp>
        <p:nvSpPr>
          <p:cNvPr id="7" name="Rectangle 6"/>
          <p:cNvSpPr/>
          <p:nvPr/>
        </p:nvSpPr>
        <p:spPr>
          <a:xfrm rot="20859969">
            <a:off x="3952314" y="931372"/>
            <a:ext cx="1402948" cy="369332"/>
          </a:xfrm>
          <a:prstGeom prst="rect">
            <a:avLst/>
          </a:prstGeom>
        </p:spPr>
        <p:txBody>
          <a:bodyPr wrap="square">
            <a:spAutoFit/>
          </a:bodyPr>
          <a:lstStyle/>
          <a:p>
            <a:r>
              <a:rPr lang="fr-CH" b="1" dirty="0" smtClean="0">
                <a:solidFill>
                  <a:srgbClr val="FF0000"/>
                </a:solidFill>
              </a:rPr>
              <a:t>« Démos » </a:t>
            </a:r>
            <a:endParaRPr lang="fr-CH" dirty="0" smtClean="0">
              <a:solidFill>
                <a:srgbClr val="FF0000"/>
              </a:solidFill>
            </a:endParaRPr>
          </a:p>
        </p:txBody>
      </p:sp>
      <p:sp>
        <p:nvSpPr>
          <p:cNvPr id="8" name="Rectangle 7"/>
          <p:cNvSpPr/>
          <p:nvPr/>
        </p:nvSpPr>
        <p:spPr>
          <a:xfrm rot="18924838">
            <a:off x="7103984" y="5593921"/>
            <a:ext cx="202004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F0000"/>
                </a:solidFill>
                <a:effectLst>
                  <a:outerShdw blurRad="50800" dist="39000" dir="5460000" algn="tl">
                    <a:srgbClr val="000000">
                      <a:alpha val="38000"/>
                    </a:srgbClr>
                  </a:outerShdw>
                </a:effectLst>
              </a:rPr>
              <a:t>Virtualization is Hot !!</a:t>
            </a:r>
            <a:endParaRPr lang="en-US" sz="1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11" name="Picture 7" descr="Questions-Comments"/>
          <p:cNvPicPr>
            <a:picLocks noChangeAspect="1" noChangeArrowheads="1"/>
          </p:cNvPicPr>
          <p:nvPr/>
        </p:nvPicPr>
        <p:blipFill>
          <a:blip r:embed="rId2"/>
          <a:srcRect/>
          <a:stretch>
            <a:fillRect/>
          </a:stretch>
        </p:blipFill>
        <p:spPr bwMode="auto">
          <a:xfrm>
            <a:off x="5341938" y="1338263"/>
            <a:ext cx="2806700" cy="4865687"/>
          </a:xfrm>
          <a:prstGeom prst="rect">
            <a:avLst/>
          </a:prstGeom>
          <a:noFill/>
        </p:spPr>
      </p:pic>
      <p:sp>
        <p:nvSpPr>
          <p:cNvPr id="200706" name="Rectangle 2"/>
          <p:cNvSpPr>
            <a:spLocks noChangeArrowheads="1"/>
          </p:cNvSpPr>
          <p:nvPr/>
        </p:nvSpPr>
        <p:spPr bwMode="auto">
          <a:xfrm flipV="1">
            <a:off x="0" y="765175"/>
            <a:ext cx="4211638" cy="5903913"/>
          </a:xfrm>
          <a:prstGeom prst="rect">
            <a:avLst/>
          </a:prstGeom>
          <a:solidFill>
            <a:srgbClr val="7B1C16"/>
          </a:solidFill>
          <a:ln w="9525">
            <a:noFill/>
            <a:miter lim="800000"/>
            <a:headEnd/>
            <a:tailEnd/>
          </a:ln>
          <a:effectLst/>
        </p:spPr>
        <p:txBody>
          <a:bodyPr wrap="none" anchor="ctr"/>
          <a:lstStyle/>
          <a:p>
            <a:endParaRPr lang="fr-CH"/>
          </a:p>
        </p:txBody>
      </p:sp>
      <p:pic>
        <p:nvPicPr>
          <p:cNvPr id="200707" name="Picture 3" descr="clavier enquete_RN"/>
          <p:cNvPicPr>
            <a:picLocks noChangeAspect="1" noChangeArrowheads="1"/>
          </p:cNvPicPr>
          <p:nvPr/>
        </p:nvPicPr>
        <p:blipFill>
          <a:blip r:embed="rId3"/>
          <a:srcRect/>
          <a:stretch>
            <a:fillRect/>
          </a:stretch>
        </p:blipFill>
        <p:spPr bwMode="auto">
          <a:xfrm>
            <a:off x="539750" y="1917700"/>
            <a:ext cx="3168650" cy="3311525"/>
          </a:xfrm>
          <a:prstGeom prst="rect">
            <a:avLst/>
          </a:prstGeom>
          <a:noFill/>
        </p:spPr>
      </p:pic>
      <p:sp>
        <p:nvSpPr>
          <p:cNvPr id="200708" name="Rectangle 4"/>
          <p:cNvSpPr>
            <a:spLocks noChangeArrowheads="1"/>
          </p:cNvSpPr>
          <p:nvPr/>
        </p:nvSpPr>
        <p:spPr bwMode="auto">
          <a:xfrm>
            <a:off x="4859338" y="2420938"/>
            <a:ext cx="3744912" cy="1155700"/>
          </a:xfrm>
          <a:prstGeom prst="rect">
            <a:avLst/>
          </a:prstGeom>
          <a:noFill/>
          <a:ln w="9525">
            <a:noFill/>
            <a:miter lim="800000"/>
            <a:headEnd/>
            <a:tailEnd/>
          </a:ln>
          <a:effectLst/>
        </p:spPr>
        <p:txBody>
          <a:bodyPr lIns="92075" tIns="46038" rIns="92075" bIns="46038"/>
          <a:lstStyle/>
          <a:p>
            <a:pPr marL="342900" indent="-342900" algn="ctr">
              <a:spcBef>
                <a:spcPct val="20000"/>
              </a:spcBef>
              <a:buClr>
                <a:srgbClr val="7B1C16"/>
              </a:buClr>
              <a:buFont typeface="Wingdings" pitchFamily="2" charset="2"/>
              <a:buNone/>
              <a:tabLst>
                <a:tab pos="3324225" algn="l"/>
              </a:tabLst>
            </a:pPr>
            <a:r>
              <a:rPr lang="fr-CH" sz="4800" b="1">
                <a:solidFill>
                  <a:srgbClr val="4D4D4D"/>
                </a:solidFill>
                <a:effectLst>
                  <a:outerShdw blurRad="38100" dist="38100" dir="2700000" algn="tl">
                    <a:srgbClr val="C0C0C0"/>
                  </a:outerShdw>
                </a:effectLst>
                <a:latin typeface="Gill Sans MT" pitchFamily="34" charset="0"/>
              </a:rPr>
              <a:t>Merci pour votre attention</a:t>
            </a:r>
          </a:p>
        </p:txBody>
      </p:sp>
    </p:spTree>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flipV="1">
            <a:off x="0" y="765175"/>
            <a:ext cx="4211638" cy="5903913"/>
          </a:xfrm>
          <a:prstGeom prst="rect">
            <a:avLst/>
          </a:prstGeom>
          <a:solidFill>
            <a:srgbClr val="7B1C16"/>
          </a:solidFill>
          <a:ln w="9525">
            <a:noFill/>
            <a:miter lim="800000"/>
            <a:headEnd/>
            <a:tailEnd/>
          </a:ln>
          <a:effectLst/>
        </p:spPr>
        <p:txBody>
          <a:bodyPr wrap="none" anchor="ctr"/>
          <a:lstStyle/>
          <a:p>
            <a:endParaRPr lang="fr-CH"/>
          </a:p>
        </p:txBody>
      </p:sp>
      <p:sp>
        <p:nvSpPr>
          <p:cNvPr id="350211" name="Rectangle 3"/>
          <p:cNvSpPr>
            <a:spLocks noChangeArrowheads="1"/>
          </p:cNvSpPr>
          <p:nvPr/>
        </p:nvSpPr>
        <p:spPr bwMode="auto">
          <a:xfrm>
            <a:off x="4427538" y="2276475"/>
            <a:ext cx="4287866" cy="3302000"/>
          </a:xfrm>
          <a:prstGeom prst="rect">
            <a:avLst/>
          </a:prstGeom>
          <a:noFill/>
          <a:ln w="9525">
            <a:noFill/>
            <a:miter lim="800000"/>
            <a:headEnd/>
            <a:tailEnd/>
          </a:ln>
          <a:effectLst/>
        </p:spPr>
        <p:txBody>
          <a:bodyPr/>
          <a:lstStyle/>
          <a:p>
            <a:pPr marL="342900" indent="-342900">
              <a:spcBef>
                <a:spcPct val="20000"/>
              </a:spcBef>
              <a:buClr>
                <a:srgbClr val="7B1C16"/>
              </a:buClr>
            </a:pPr>
            <a:r>
              <a:rPr lang="fr-CH" sz="2200" dirty="0" smtClean="0">
                <a:latin typeface="Gill Sans MT" pitchFamily="34" charset="0"/>
              </a:rPr>
              <a:t>La révolution « </a:t>
            </a:r>
            <a:r>
              <a:rPr lang="fr-CH" sz="2200" dirty="0" err="1" smtClean="0">
                <a:latin typeface="Gill Sans MT" pitchFamily="34" charset="0"/>
              </a:rPr>
              <a:t>Virtualization</a:t>
            </a:r>
            <a:r>
              <a:rPr lang="fr-CH" sz="2200" dirty="0" smtClean="0">
                <a:latin typeface="Gill Sans MT" pitchFamily="34" charset="0"/>
              </a:rPr>
              <a:t> »</a:t>
            </a:r>
          </a:p>
          <a:p>
            <a:pPr marL="342900" indent="-342900">
              <a:spcBef>
                <a:spcPct val="20000"/>
              </a:spcBef>
              <a:buClr>
                <a:srgbClr val="7B1C16"/>
              </a:buClr>
              <a:buFont typeface="Wingdings" pitchFamily="2" charset="2"/>
              <a:buChar char="§"/>
            </a:pPr>
            <a:endParaRPr lang="fr-CH" sz="2200" dirty="0" smtClean="0">
              <a:latin typeface="Gill Sans MT" pitchFamily="34" charset="0"/>
            </a:endParaRPr>
          </a:p>
          <a:p>
            <a:pPr marL="342900" indent="-342900">
              <a:spcBef>
                <a:spcPct val="20000"/>
              </a:spcBef>
              <a:buClr>
                <a:srgbClr val="7B1C16"/>
              </a:buClr>
              <a:buFont typeface="Wingdings" pitchFamily="2" charset="2"/>
              <a:buChar char="§"/>
            </a:pPr>
            <a:r>
              <a:rPr lang="fr-CH" sz="2200" dirty="0" smtClean="0">
                <a:latin typeface="Gill Sans MT" pitchFamily="34" charset="0"/>
              </a:rPr>
              <a:t>Hardware </a:t>
            </a:r>
            <a:r>
              <a:rPr lang="fr-CH" sz="2200" dirty="0" err="1" smtClean="0">
                <a:latin typeface="Gill Sans MT" pitchFamily="34" charset="0"/>
              </a:rPr>
              <a:t>Virtualization</a:t>
            </a:r>
            <a:r>
              <a:rPr lang="fr-CH" sz="2200" dirty="0">
                <a:latin typeface="Gill Sans MT" pitchFamily="34" charset="0"/>
              </a:rPr>
              <a:t/>
            </a:r>
            <a:br>
              <a:rPr lang="fr-CH" sz="2200" dirty="0">
                <a:latin typeface="Gill Sans MT" pitchFamily="34" charset="0"/>
              </a:rPr>
            </a:br>
            <a:r>
              <a:rPr lang="fr-CH" sz="2200" dirty="0" smtClean="0">
                <a:latin typeface="Gill Sans MT" pitchFamily="34" charset="0"/>
              </a:rPr>
              <a:t>- En 2 </a:t>
            </a:r>
            <a:r>
              <a:rPr lang="fr-CH" sz="2200" dirty="0" err="1" smtClean="0">
                <a:latin typeface="Gill Sans MT" pitchFamily="34" charset="0"/>
              </a:rPr>
              <a:t>Slides</a:t>
            </a:r>
            <a:endParaRPr lang="fr-CH" sz="2200" dirty="0">
              <a:latin typeface="Gill Sans MT" pitchFamily="34" charset="0"/>
            </a:endParaRPr>
          </a:p>
          <a:p>
            <a:pPr marL="342900" indent="-342900">
              <a:spcBef>
                <a:spcPct val="20000"/>
              </a:spcBef>
              <a:buClr>
                <a:srgbClr val="7B1C16"/>
              </a:buClr>
              <a:buFont typeface="Wingdings" pitchFamily="2" charset="2"/>
              <a:buNone/>
            </a:pPr>
            <a:endParaRPr lang="fr-CH" sz="2200" dirty="0">
              <a:latin typeface="Gill Sans MT" pitchFamily="34" charset="0"/>
            </a:endParaRPr>
          </a:p>
          <a:p>
            <a:pPr marL="342900" indent="-342900">
              <a:spcBef>
                <a:spcPct val="20000"/>
              </a:spcBef>
              <a:buClr>
                <a:srgbClr val="7B1C16"/>
              </a:buClr>
              <a:buFont typeface="Wingdings" pitchFamily="2" charset="2"/>
              <a:buChar char="§"/>
            </a:pPr>
            <a:r>
              <a:rPr lang="fr-CH" sz="2200" dirty="0" smtClean="0">
                <a:latin typeface="Gill Sans MT" pitchFamily="34" charset="0"/>
              </a:rPr>
              <a:t>Application </a:t>
            </a:r>
            <a:r>
              <a:rPr lang="fr-CH" sz="2200" dirty="0" err="1" smtClean="0">
                <a:latin typeface="Gill Sans MT" pitchFamily="34" charset="0"/>
              </a:rPr>
              <a:t>Virtualization</a:t>
            </a:r>
            <a:endParaRPr lang="fr-CH" sz="2200" dirty="0" smtClean="0">
              <a:latin typeface="Gill Sans MT" pitchFamily="34" charset="0"/>
            </a:endParaRPr>
          </a:p>
          <a:p>
            <a:pPr marL="342900" indent="-342900">
              <a:spcBef>
                <a:spcPct val="20000"/>
              </a:spcBef>
              <a:buClr>
                <a:srgbClr val="7B1C16"/>
              </a:buClr>
            </a:pPr>
            <a:r>
              <a:rPr lang="fr-CH" sz="2200" dirty="0" smtClean="0">
                <a:latin typeface="Gill Sans MT" pitchFamily="34" charset="0"/>
              </a:rPr>
              <a:t>	- En 5 </a:t>
            </a:r>
            <a:r>
              <a:rPr lang="fr-CH" sz="2200" dirty="0" err="1" smtClean="0">
                <a:latin typeface="Gill Sans MT" pitchFamily="34" charset="0"/>
              </a:rPr>
              <a:t>Slides</a:t>
            </a:r>
            <a:endParaRPr lang="fr-CH" sz="2200" dirty="0">
              <a:latin typeface="Gill Sans MT" pitchFamily="34" charset="0"/>
            </a:endParaRPr>
          </a:p>
        </p:txBody>
      </p:sp>
      <p:sp>
        <p:nvSpPr>
          <p:cNvPr id="350212" name="Rectangle 4"/>
          <p:cNvSpPr>
            <a:spLocks noChangeArrowheads="1"/>
          </p:cNvSpPr>
          <p:nvPr/>
        </p:nvSpPr>
        <p:spPr bwMode="auto">
          <a:xfrm>
            <a:off x="827088" y="260350"/>
            <a:ext cx="2411412" cy="1439863"/>
          </a:xfrm>
          <a:prstGeom prst="rect">
            <a:avLst/>
          </a:prstGeom>
          <a:noFill/>
          <a:ln w="9525">
            <a:noFill/>
            <a:miter lim="800000"/>
            <a:headEnd/>
            <a:tailEnd/>
          </a:ln>
        </p:spPr>
        <p:txBody>
          <a:bodyPr/>
          <a:lstStyle/>
          <a:p>
            <a:pPr algn="ctr"/>
            <a:r>
              <a:rPr lang="fr-CH" sz="2800" b="1">
                <a:solidFill>
                  <a:schemeClr val="bg1"/>
                </a:solidFill>
                <a:latin typeface="Gill Sans MT" pitchFamily="34" charset="0"/>
              </a:rPr>
              <a:t>Agenda</a:t>
            </a:r>
          </a:p>
        </p:txBody>
      </p:sp>
      <p:pic>
        <p:nvPicPr>
          <p:cNvPr id="350213" name="Picture 5" descr="violon_RN"/>
          <p:cNvPicPr>
            <a:picLocks noChangeAspect="1" noChangeArrowheads="1"/>
          </p:cNvPicPr>
          <p:nvPr/>
        </p:nvPicPr>
        <p:blipFill>
          <a:blip r:embed="rId2" cstate="print"/>
          <a:srcRect t="15523" b="4776"/>
          <a:stretch>
            <a:fillRect/>
          </a:stretch>
        </p:blipFill>
        <p:spPr bwMode="auto">
          <a:xfrm>
            <a:off x="647700" y="1997075"/>
            <a:ext cx="2925763" cy="3254375"/>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dirty="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rtl="0" fontAlgn="base">
              <a:spcBef>
                <a:spcPct val="0"/>
              </a:spcBef>
              <a:spcAft>
                <a:spcPct val="0"/>
              </a:spcAft>
            </a:pPr>
            <a:r>
              <a:rPr lang="fr-CH" sz="2800" b="1" kern="1200" dirty="0" smtClean="0">
                <a:solidFill>
                  <a:srgbClr val="FFFFFF"/>
                </a:solidFill>
                <a:latin typeface="Gill Sans MT" pitchFamily="34" charset="0"/>
                <a:ea typeface="+mn-ea"/>
                <a:cs typeface="+mn-cs"/>
              </a:rPr>
              <a:t>Hardware (OS) </a:t>
            </a:r>
            <a:r>
              <a:rPr lang="fr-CH" sz="2800" b="1" kern="1200" dirty="0" err="1" smtClean="0">
                <a:solidFill>
                  <a:srgbClr val="FFFFFF"/>
                </a:solidFill>
                <a:latin typeface="Gill Sans MT" pitchFamily="34" charset="0"/>
                <a:ea typeface="+mn-ea"/>
                <a:cs typeface="+mn-cs"/>
              </a:rPr>
              <a:t>Virtualization</a:t>
            </a:r>
            <a:endParaRPr lang="fr-CH" sz="2800" b="1" kern="1200" dirty="0">
              <a:solidFill>
                <a:srgbClr val="FFFFFF"/>
              </a:solidFill>
              <a:latin typeface="Gill Sans MT" pitchFamily="34" charset="0"/>
              <a:ea typeface="+mn-ea"/>
              <a:cs typeface="+mn-cs"/>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2051" name="Photo Editor Photo" r:id="rId4" imgW="2980952" imgH="3076190" progId="">
              <p:embed/>
            </p:oleObj>
          </a:graphicData>
        </a:graphic>
      </p:graphicFrame>
      <p:pic>
        <p:nvPicPr>
          <p:cNvPr id="2052" name="Picture 4"/>
          <p:cNvPicPr>
            <a:picLocks noChangeAspect="1" noChangeArrowheads="1"/>
          </p:cNvPicPr>
          <p:nvPr/>
        </p:nvPicPr>
        <p:blipFill>
          <a:blip r:embed="rId5"/>
          <a:srcRect/>
          <a:stretch>
            <a:fillRect/>
          </a:stretch>
        </p:blipFill>
        <p:spPr bwMode="auto">
          <a:xfrm>
            <a:off x="1071538" y="962954"/>
            <a:ext cx="1714512" cy="2437446"/>
          </a:xfrm>
          <a:prstGeom prst="rect">
            <a:avLst/>
          </a:prstGeom>
          <a:noFill/>
          <a:ln w="9525">
            <a:noFill/>
            <a:miter lim="800000"/>
            <a:headEnd/>
            <a:tailEnd/>
          </a:ln>
          <a:effectLst/>
        </p:spPr>
      </p:pic>
      <p:sp>
        <p:nvSpPr>
          <p:cNvPr id="19" name="Rectangle 18"/>
          <p:cNvSpPr/>
          <p:nvPr/>
        </p:nvSpPr>
        <p:spPr>
          <a:xfrm>
            <a:off x="3357554" y="857232"/>
            <a:ext cx="4572000" cy="2369880"/>
          </a:xfrm>
          <a:prstGeom prst="rect">
            <a:avLst/>
          </a:prstGeom>
        </p:spPr>
        <p:txBody>
          <a:bodyPr>
            <a:spAutoFit/>
          </a:bodyPr>
          <a:lstStyle/>
          <a:p>
            <a:r>
              <a:rPr lang="fr-CH" sz="1400" b="1" dirty="0" smtClean="0"/>
              <a:t>Ancien Modèle:</a:t>
            </a:r>
            <a:endParaRPr lang="fr-CH" sz="1400" b="1" dirty="0"/>
          </a:p>
          <a:p>
            <a:r>
              <a:rPr lang="fr-CH" b="1" dirty="0" smtClean="0"/>
              <a:t>x86 Architecture Traditionnelle</a:t>
            </a:r>
            <a:br>
              <a:rPr lang="fr-CH" b="1" dirty="0" smtClean="0"/>
            </a:br>
            <a:endParaRPr lang="fr-CH" b="1" dirty="0" smtClean="0"/>
          </a:p>
          <a:p>
            <a:r>
              <a:rPr lang="fr-CH" sz="1400" b="1" dirty="0" smtClean="0"/>
              <a:t>Une image OS par machine physique</a:t>
            </a:r>
          </a:p>
          <a:p>
            <a:r>
              <a:rPr lang="fr-CH" sz="1400" dirty="0" smtClean="0"/>
              <a:t>• </a:t>
            </a:r>
            <a:r>
              <a:rPr lang="fr-CH" sz="1400" b="1" dirty="0" smtClean="0"/>
              <a:t>Software et hardware dépendants</a:t>
            </a:r>
          </a:p>
          <a:p>
            <a:r>
              <a:rPr lang="fr-CH" sz="1400" b="1" dirty="0" smtClean="0"/>
              <a:t>  </a:t>
            </a:r>
            <a:r>
              <a:rPr lang="fr-CH" sz="1400" dirty="0" smtClean="0"/>
              <a:t>Drivers, crash, updates, installations..</a:t>
            </a:r>
          </a:p>
          <a:p>
            <a:r>
              <a:rPr lang="fr-CH" sz="1400" dirty="0" smtClean="0"/>
              <a:t>• Multiples </a:t>
            </a:r>
            <a:r>
              <a:rPr lang="fr-CH" sz="1400" dirty="0"/>
              <a:t>applications </a:t>
            </a:r>
            <a:r>
              <a:rPr lang="fr-CH" sz="1400" dirty="0" smtClean="0"/>
              <a:t>avec risques de conflits</a:t>
            </a:r>
            <a:endParaRPr lang="fr-CH" sz="1400" dirty="0"/>
          </a:p>
          <a:p>
            <a:r>
              <a:rPr lang="fr-CH" sz="1400" dirty="0"/>
              <a:t>• </a:t>
            </a:r>
            <a:r>
              <a:rPr lang="fr-CH" sz="1400" dirty="0" smtClean="0"/>
              <a:t>Ressources sous-utilisées qui introduit un coût réel  </a:t>
            </a:r>
          </a:p>
          <a:p>
            <a:r>
              <a:rPr lang="fr-CH" sz="1400" dirty="0" smtClean="0"/>
              <a:t>  dans l’infrastructure</a:t>
            </a:r>
          </a:p>
          <a:p>
            <a:r>
              <a:rPr lang="fr-CH" sz="1400" dirty="0" smtClean="0"/>
              <a:t>• Installations lentes, complexes, sujettes à </a:t>
            </a:r>
            <a:r>
              <a:rPr lang="fr-CH" sz="1400" dirty="0" err="1" smtClean="0"/>
              <a:t>erreures</a:t>
            </a:r>
            <a:endParaRPr lang="fr-CH" sz="1400" dirty="0" smtClean="0"/>
          </a:p>
        </p:txBody>
      </p:sp>
      <p:pic>
        <p:nvPicPr>
          <p:cNvPr id="2053" name="Picture 5"/>
          <p:cNvPicPr>
            <a:picLocks noChangeAspect="1" noChangeArrowheads="1"/>
          </p:cNvPicPr>
          <p:nvPr/>
        </p:nvPicPr>
        <p:blipFill>
          <a:blip r:embed="rId6"/>
          <a:srcRect/>
          <a:stretch>
            <a:fillRect/>
          </a:stretch>
        </p:blipFill>
        <p:spPr bwMode="auto">
          <a:xfrm>
            <a:off x="857224" y="3571876"/>
            <a:ext cx="1980377" cy="2566990"/>
          </a:xfrm>
          <a:prstGeom prst="rect">
            <a:avLst/>
          </a:prstGeom>
          <a:noFill/>
          <a:ln w="9525">
            <a:noFill/>
            <a:miter lim="800000"/>
            <a:headEnd/>
            <a:tailEnd/>
          </a:ln>
          <a:effectLst/>
        </p:spPr>
      </p:pic>
      <p:sp>
        <p:nvSpPr>
          <p:cNvPr id="21" name="Rectangle 20"/>
          <p:cNvSpPr/>
          <p:nvPr/>
        </p:nvSpPr>
        <p:spPr>
          <a:xfrm>
            <a:off x="3357554" y="3571876"/>
            <a:ext cx="5429288" cy="2523768"/>
          </a:xfrm>
          <a:prstGeom prst="rect">
            <a:avLst/>
          </a:prstGeom>
        </p:spPr>
        <p:txBody>
          <a:bodyPr wrap="square">
            <a:spAutoFit/>
          </a:bodyPr>
          <a:lstStyle/>
          <a:p>
            <a:r>
              <a:rPr lang="fr-CH" sz="1400" b="1" dirty="0" smtClean="0"/>
              <a:t>Nouveau Modèle:</a:t>
            </a:r>
          </a:p>
          <a:p>
            <a:r>
              <a:rPr lang="fr-CH" b="1" dirty="0" smtClean="0"/>
              <a:t>Technologies de </a:t>
            </a:r>
            <a:r>
              <a:rPr lang="fr-CH" b="1" dirty="0" err="1" smtClean="0"/>
              <a:t>Virtualisation</a:t>
            </a:r>
            <a:endParaRPr lang="en-US" dirty="0" smtClean="0"/>
          </a:p>
          <a:p>
            <a:endParaRPr lang="fr-CH" sz="1400" dirty="0" smtClean="0"/>
          </a:p>
          <a:p>
            <a:r>
              <a:rPr lang="en-US" sz="1400" dirty="0" smtClean="0"/>
              <a:t>OS et hardware </a:t>
            </a:r>
            <a:r>
              <a:rPr lang="fr-CH" sz="1400" dirty="0" smtClean="0"/>
              <a:t>séparé</a:t>
            </a:r>
            <a:r>
              <a:rPr lang="en-US" sz="1400" dirty="0" smtClean="0"/>
              <a:t> – </a:t>
            </a:r>
            <a:r>
              <a:rPr lang="fr-CH" sz="1400" b="1" dirty="0" smtClean="0"/>
              <a:t>dépendance hardware cassée</a:t>
            </a:r>
            <a:endParaRPr lang="fr-CH" sz="1400" b="1" dirty="0"/>
          </a:p>
          <a:p>
            <a:r>
              <a:rPr lang="en-US" sz="1400" dirty="0" smtClean="0"/>
              <a:t>• </a:t>
            </a:r>
            <a:r>
              <a:rPr lang="en-US" sz="1400" b="1" dirty="0" err="1" smtClean="0"/>
              <a:t>Plusieurs</a:t>
            </a:r>
            <a:r>
              <a:rPr lang="en-US" sz="1400" b="1" dirty="0" smtClean="0"/>
              <a:t> image OS par machine physique</a:t>
            </a:r>
          </a:p>
          <a:p>
            <a:r>
              <a:rPr lang="en-US" sz="1400" dirty="0" smtClean="0"/>
              <a:t>  </a:t>
            </a:r>
            <a:r>
              <a:rPr lang="en-US" sz="1400" dirty="0" err="1" smtClean="0"/>
              <a:t>Gérer</a:t>
            </a:r>
            <a:r>
              <a:rPr lang="en-US" sz="1400" dirty="0" smtClean="0"/>
              <a:t> </a:t>
            </a:r>
            <a:r>
              <a:rPr lang="en-US" sz="1400" dirty="0" err="1" smtClean="0"/>
              <a:t>l’OS</a:t>
            </a:r>
            <a:r>
              <a:rPr lang="en-US" sz="1400" dirty="0" smtClean="0"/>
              <a:t> et les application </a:t>
            </a:r>
            <a:r>
              <a:rPr lang="en-US" sz="1400" dirty="0" err="1" smtClean="0"/>
              <a:t>comme</a:t>
            </a:r>
            <a:r>
              <a:rPr lang="en-US" sz="1400" dirty="0" smtClean="0"/>
              <a:t> </a:t>
            </a:r>
            <a:r>
              <a:rPr lang="en-US" sz="1400" dirty="0" err="1" smtClean="0"/>
              <a:t>une</a:t>
            </a:r>
            <a:r>
              <a:rPr lang="en-US" sz="1400" dirty="0" smtClean="0"/>
              <a:t> </a:t>
            </a:r>
            <a:r>
              <a:rPr lang="en-US" sz="1400" dirty="0" err="1" smtClean="0"/>
              <a:t>unité</a:t>
            </a:r>
            <a:r>
              <a:rPr lang="en-US" sz="1400" dirty="0" smtClean="0"/>
              <a:t> </a:t>
            </a:r>
            <a:r>
              <a:rPr lang="en-US" sz="1400" dirty="0" err="1" smtClean="0"/>
              <a:t>encapsulée</a:t>
            </a:r>
            <a:endParaRPr lang="en-US" sz="1400" dirty="0" smtClean="0"/>
          </a:p>
          <a:p>
            <a:r>
              <a:rPr lang="en-US" sz="1400" dirty="0" smtClean="0"/>
              <a:t>  </a:t>
            </a:r>
            <a:r>
              <a:rPr lang="en-US" sz="1400" dirty="0" err="1" smtClean="0"/>
              <a:t>dans</a:t>
            </a:r>
            <a:r>
              <a:rPr lang="en-US" sz="1400" dirty="0" smtClean="0"/>
              <a:t> </a:t>
            </a:r>
            <a:r>
              <a:rPr lang="en-US" sz="1400" dirty="0" err="1" smtClean="0"/>
              <a:t>une</a:t>
            </a:r>
            <a:r>
              <a:rPr lang="en-US" sz="1400" dirty="0" smtClean="0"/>
              <a:t> VM. </a:t>
            </a:r>
          </a:p>
          <a:p>
            <a:r>
              <a:rPr lang="en-US" sz="1400" dirty="0" smtClean="0"/>
              <a:t>• </a:t>
            </a:r>
            <a:r>
              <a:rPr lang="en-US" sz="1400" b="1" dirty="0" smtClean="0"/>
              <a:t>Isolation</a:t>
            </a:r>
            <a:r>
              <a:rPr lang="en-US" sz="1400" dirty="0" smtClean="0"/>
              <a:t> forte </a:t>
            </a:r>
            <a:r>
              <a:rPr lang="fr-CH" sz="1400" dirty="0" smtClean="0"/>
              <a:t>d’erreurs</a:t>
            </a:r>
            <a:r>
              <a:rPr lang="en-US" sz="1400" dirty="0" smtClean="0"/>
              <a:t> et de </a:t>
            </a:r>
            <a:r>
              <a:rPr lang="en-US" sz="1400" dirty="0" err="1" smtClean="0"/>
              <a:t>sécurité</a:t>
            </a:r>
            <a:endParaRPr lang="en-US" sz="1400" dirty="0" smtClean="0"/>
          </a:p>
          <a:p>
            <a:r>
              <a:rPr lang="fr-CH" sz="1400" dirty="0" smtClean="0"/>
              <a:t>• </a:t>
            </a:r>
            <a:r>
              <a:rPr lang="fr-CH" sz="1400" b="1" dirty="0"/>
              <a:t>Standard, HW </a:t>
            </a:r>
            <a:r>
              <a:rPr lang="fr-CH" sz="1400" b="1" dirty="0" smtClean="0"/>
              <a:t>Independent</a:t>
            </a:r>
            <a:endParaRPr lang="fr-CH" sz="1400" b="1" dirty="0"/>
          </a:p>
          <a:p>
            <a:r>
              <a:rPr lang="fr-CH" sz="1400" dirty="0" smtClean="0"/>
              <a:t>  Déploiement d’environnements n’importe où et très rapidement</a:t>
            </a:r>
            <a:endParaRPr lang="fr-CH" sz="1400" dirty="0"/>
          </a:p>
          <a:p>
            <a:r>
              <a:rPr lang="en-US" sz="1400" dirty="0" smtClean="0"/>
              <a:t>• </a:t>
            </a:r>
            <a:r>
              <a:rPr lang="en-US" sz="1400" b="1" dirty="0" err="1" smtClean="0"/>
              <a:t>Flexibilité</a:t>
            </a:r>
            <a:r>
              <a:rPr lang="en-US" sz="1400" b="1" dirty="0" smtClean="0"/>
              <a:t> de </a:t>
            </a:r>
            <a:r>
              <a:rPr lang="en-US" sz="1400" b="1" dirty="0" err="1" smtClean="0"/>
              <a:t>choisir</a:t>
            </a:r>
            <a:r>
              <a:rPr lang="en-US" sz="1400" b="1" dirty="0" smtClean="0"/>
              <a:t> le bon OS </a:t>
            </a:r>
            <a:r>
              <a:rPr lang="en-US" sz="1400" dirty="0" smtClean="0"/>
              <a:t>pour la </a:t>
            </a:r>
            <a:r>
              <a:rPr lang="en-US" sz="1400" dirty="0" err="1" smtClean="0"/>
              <a:t>bonne</a:t>
            </a:r>
            <a:r>
              <a:rPr lang="en-US" sz="1400" dirty="0" smtClean="0"/>
              <a:t> application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wipe(down)">
                                      <p:cBhvr>
                                        <p:cTn id="11" dur="500"/>
                                        <p:tgtEl>
                                          <p:spTgt spid="19">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wipe(down)">
                                      <p:cBhvr>
                                        <p:cTn id="19" dur="500"/>
                                        <p:tgtEl>
                                          <p:spTgt spid="19">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wipe(down)">
                                      <p:cBhvr>
                                        <p:cTn id="23" dur="500"/>
                                        <p:tgtEl>
                                          <p:spTgt spid="19">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wipe(down)">
                                      <p:cBhvr>
                                        <p:cTn id="27" dur="500"/>
                                        <p:tgtEl>
                                          <p:spTgt spid="19">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Effect transition="in" filter="wipe(down)">
                                      <p:cBhvr>
                                        <p:cTn id="31" dur="500"/>
                                        <p:tgtEl>
                                          <p:spTgt spid="19">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animEffect transition="in" filter="wipe(down)">
                                      <p:cBhvr>
                                        <p:cTn id="35" dur="500"/>
                                        <p:tgtEl>
                                          <p:spTgt spid="19">
                                            <p:txEl>
                                              <p:pRg st="7" end="7"/>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xEl>
                                              <p:pRg st="8" end="8"/>
                                            </p:txEl>
                                          </p:spTgt>
                                        </p:tgtEl>
                                        <p:attrNameLst>
                                          <p:attrName>style.visibility</p:attrName>
                                        </p:attrNameLst>
                                      </p:cBhvr>
                                      <p:to>
                                        <p:strVal val="visible"/>
                                      </p:to>
                                    </p:set>
                                    <p:animEffect transition="in" filter="wipe(down)">
                                      <p:cBhvr>
                                        <p:cTn id="39" dur="500"/>
                                        <p:tgtEl>
                                          <p:spTgt spid="19">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wipe(down)">
                                      <p:cBhvr>
                                        <p:cTn id="44" dur="500"/>
                                        <p:tgtEl>
                                          <p:spTgt spid="21">
                                            <p:txEl>
                                              <p:pRg st="0" end="0"/>
                                            </p:txEl>
                                          </p:spTgt>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wipe(down)">
                                      <p:cBhvr>
                                        <p:cTn id="48" dur="500"/>
                                        <p:tgtEl>
                                          <p:spTgt spid="21">
                                            <p:txEl>
                                              <p:pRg st="1" end="1"/>
                                            </p:txEl>
                                          </p:spTgt>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21">
                                            <p:txEl>
                                              <p:pRg st="3" end="3"/>
                                            </p:txEl>
                                          </p:spTgt>
                                        </p:tgtEl>
                                        <p:attrNameLst>
                                          <p:attrName>style.visibility</p:attrName>
                                        </p:attrNameLst>
                                      </p:cBhvr>
                                      <p:to>
                                        <p:strVal val="visible"/>
                                      </p:to>
                                    </p:set>
                                    <p:animEffect transition="in" filter="wipe(down)">
                                      <p:cBhvr>
                                        <p:cTn id="52" dur="500"/>
                                        <p:tgtEl>
                                          <p:spTgt spid="21">
                                            <p:txEl>
                                              <p:pRg st="3" end="3"/>
                                            </p:txEl>
                                          </p:spTgt>
                                        </p:tgtEl>
                                      </p:cBhvr>
                                    </p:animEffect>
                                  </p:childTnLst>
                                </p:cTn>
                              </p:par>
                            </p:childTnLst>
                          </p:cTn>
                        </p:par>
                        <p:par>
                          <p:cTn id="53" fill="hold">
                            <p:stCondLst>
                              <p:cond delay="1500"/>
                            </p:stCondLst>
                            <p:childTnLst>
                              <p:par>
                                <p:cTn id="54" presetID="22" presetClass="entr" presetSubtype="4" fill="hold" grpId="0" nodeType="afterEffect">
                                  <p:stCondLst>
                                    <p:cond delay="0"/>
                                  </p:stCondLst>
                                  <p:childTnLst>
                                    <p:set>
                                      <p:cBhvr>
                                        <p:cTn id="55" dur="1" fill="hold">
                                          <p:stCondLst>
                                            <p:cond delay="0"/>
                                          </p:stCondLst>
                                        </p:cTn>
                                        <p:tgtEl>
                                          <p:spTgt spid="21">
                                            <p:txEl>
                                              <p:pRg st="4" end="4"/>
                                            </p:txEl>
                                          </p:spTgt>
                                        </p:tgtEl>
                                        <p:attrNameLst>
                                          <p:attrName>style.visibility</p:attrName>
                                        </p:attrNameLst>
                                      </p:cBhvr>
                                      <p:to>
                                        <p:strVal val="visible"/>
                                      </p:to>
                                    </p:set>
                                    <p:animEffect transition="in" filter="wipe(down)">
                                      <p:cBhvr>
                                        <p:cTn id="56" dur="500"/>
                                        <p:tgtEl>
                                          <p:spTgt spid="21">
                                            <p:txEl>
                                              <p:pRg st="4" end="4"/>
                                            </p:txEl>
                                          </p:spTgt>
                                        </p:tgtEl>
                                      </p:cBhvr>
                                    </p:animEffect>
                                  </p:childTnLst>
                                </p:cTn>
                              </p:par>
                            </p:childTnLst>
                          </p:cTn>
                        </p:par>
                        <p:par>
                          <p:cTn id="57" fill="hold">
                            <p:stCondLst>
                              <p:cond delay="2000"/>
                            </p:stCondLst>
                            <p:childTnLst>
                              <p:par>
                                <p:cTn id="58" presetID="22" presetClass="entr" presetSubtype="4"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wipe(down)">
                                      <p:cBhvr>
                                        <p:cTn id="60" dur="500"/>
                                        <p:tgtEl>
                                          <p:spTgt spid="21">
                                            <p:txEl>
                                              <p:pRg st="5" end="5"/>
                                            </p:txEl>
                                          </p:spTgt>
                                        </p:tgtEl>
                                      </p:cBhvr>
                                    </p:animEffect>
                                  </p:childTnLst>
                                </p:cTn>
                              </p:par>
                            </p:childTnLst>
                          </p:cTn>
                        </p:par>
                        <p:par>
                          <p:cTn id="61" fill="hold">
                            <p:stCondLst>
                              <p:cond delay="2500"/>
                            </p:stCondLst>
                            <p:childTnLst>
                              <p:par>
                                <p:cTn id="62" presetID="22" presetClass="entr" presetSubtype="4" fill="hold" grpId="0" nodeType="afterEffect">
                                  <p:stCondLst>
                                    <p:cond delay="0"/>
                                  </p:stCondLst>
                                  <p:childTnLst>
                                    <p:set>
                                      <p:cBhvr>
                                        <p:cTn id="63" dur="1" fill="hold">
                                          <p:stCondLst>
                                            <p:cond delay="0"/>
                                          </p:stCondLst>
                                        </p:cTn>
                                        <p:tgtEl>
                                          <p:spTgt spid="21">
                                            <p:txEl>
                                              <p:pRg st="6" end="6"/>
                                            </p:txEl>
                                          </p:spTgt>
                                        </p:tgtEl>
                                        <p:attrNameLst>
                                          <p:attrName>style.visibility</p:attrName>
                                        </p:attrNameLst>
                                      </p:cBhvr>
                                      <p:to>
                                        <p:strVal val="visible"/>
                                      </p:to>
                                    </p:set>
                                    <p:animEffect transition="in" filter="wipe(down)">
                                      <p:cBhvr>
                                        <p:cTn id="64" dur="500"/>
                                        <p:tgtEl>
                                          <p:spTgt spid="21">
                                            <p:txEl>
                                              <p:pRg st="6" end="6"/>
                                            </p:txEl>
                                          </p:spTgt>
                                        </p:tgtEl>
                                      </p:cBhvr>
                                    </p:animEffect>
                                  </p:childTnLst>
                                </p:cTn>
                              </p:par>
                            </p:childTnLst>
                          </p:cTn>
                        </p:par>
                        <p:par>
                          <p:cTn id="65" fill="hold">
                            <p:stCondLst>
                              <p:cond delay="3000"/>
                            </p:stCondLst>
                            <p:childTnLst>
                              <p:par>
                                <p:cTn id="66" presetID="22" presetClass="entr" presetSubtype="4" fill="hold" grpId="0" nodeType="afterEffect">
                                  <p:stCondLst>
                                    <p:cond delay="0"/>
                                  </p:stCondLst>
                                  <p:childTnLst>
                                    <p:set>
                                      <p:cBhvr>
                                        <p:cTn id="67" dur="1" fill="hold">
                                          <p:stCondLst>
                                            <p:cond delay="0"/>
                                          </p:stCondLst>
                                        </p:cTn>
                                        <p:tgtEl>
                                          <p:spTgt spid="21">
                                            <p:txEl>
                                              <p:pRg st="7" end="7"/>
                                            </p:txEl>
                                          </p:spTgt>
                                        </p:tgtEl>
                                        <p:attrNameLst>
                                          <p:attrName>style.visibility</p:attrName>
                                        </p:attrNameLst>
                                      </p:cBhvr>
                                      <p:to>
                                        <p:strVal val="visible"/>
                                      </p:to>
                                    </p:set>
                                    <p:animEffect transition="in" filter="wipe(down)">
                                      <p:cBhvr>
                                        <p:cTn id="68" dur="500"/>
                                        <p:tgtEl>
                                          <p:spTgt spid="21">
                                            <p:txEl>
                                              <p:pRg st="7" end="7"/>
                                            </p:txEl>
                                          </p:spTgt>
                                        </p:tgtEl>
                                      </p:cBhvr>
                                    </p:animEffect>
                                  </p:childTnLst>
                                </p:cTn>
                              </p:par>
                            </p:childTnLst>
                          </p:cTn>
                        </p:par>
                        <p:par>
                          <p:cTn id="69" fill="hold">
                            <p:stCondLst>
                              <p:cond delay="3500"/>
                            </p:stCondLst>
                            <p:childTnLst>
                              <p:par>
                                <p:cTn id="70" presetID="22" presetClass="entr" presetSubtype="4" fill="hold" grpId="0" nodeType="afterEffect">
                                  <p:stCondLst>
                                    <p:cond delay="0"/>
                                  </p:stCondLst>
                                  <p:childTnLst>
                                    <p:set>
                                      <p:cBhvr>
                                        <p:cTn id="71" dur="1" fill="hold">
                                          <p:stCondLst>
                                            <p:cond delay="0"/>
                                          </p:stCondLst>
                                        </p:cTn>
                                        <p:tgtEl>
                                          <p:spTgt spid="21">
                                            <p:txEl>
                                              <p:pRg st="8" end="8"/>
                                            </p:txEl>
                                          </p:spTgt>
                                        </p:tgtEl>
                                        <p:attrNameLst>
                                          <p:attrName>style.visibility</p:attrName>
                                        </p:attrNameLst>
                                      </p:cBhvr>
                                      <p:to>
                                        <p:strVal val="visible"/>
                                      </p:to>
                                    </p:set>
                                    <p:animEffect transition="in" filter="wipe(down)">
                                      <p:cBhvr>
                                        <p:cTn id="72" dur="500"/>
                                        <p:tgtEl>
                                          <p:spTgt spid="21">
                                            <p:txEl>
                                              <p:pRg st="8" end="8"/>
                                            </p:txEl>
                                          </p:spTgt>
                                        </p:tgtEl>
                                      </p:cBhvr>
                                    </p:animEffect>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1">
                                            <p:txEl>
                                              <p:pRg st="9" end="9"/>
                                            </p:txEl>
                                          </p:spTgt>
                                        </p:tgtEl>
                                        <p:attrNameLst>
                                          <p:attrName>style.visibility</p:attrName>
                                        </p:attrNameLst>
                                      </p:cBhvr>
                                      <p:to>
                                        <p:strVal val="visible"/>
                                      </p:to>
                                    </p:set>
                                    <p:animEffect transition="in" filter="wipe(down)">
                                      <p:cBhvr>
                                        <p:cTn id="76" dur="500"/>
                                        <p:tgtEl>
                                          <p:spTgt spid="21">
                                            <p:txEl>
                                              <p:pRg st="9" end="9"/>
                                            </p:txEl>
                                          </p:spTgt>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1">
                                            <p:txEl>
                                              <p:pRg st="10" end="10"/>
                                            </p:txEl>
                                          </p:spTgt>
                                        </p:tgtEl>
                                        <p:attrNameLst>
                                          <p:attrName>style.visibility</p:attrName>
                                        </p:attrNameLst>
                                      </p:cBhvr>
                                      <p:to>
                                        <p:strVal val="visible"/>
                                      </p:to>
                                    </p:set>
                                    <p:animEffect transition="in" filter="wipe(down)">
                                      <p:cBhvr>
                                        <p:cTn id="80" dur="500"/>
                                        <p:tgtEl>
                                          <p:spTgt spid="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dirty="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fontAlgn="base">
              <a:spcBef>
                <a:spcPct val="0"/>
              </a:spcBef>
              <a:spcAft>
                <a:spcPct val="0"/>
              </a:spcAft>
            </a:pPr>
            <a:r>
              <a:rPr lang="fr-CH" sz="2800" b="1" dirty="0" smtClean="0">
                <a:solidFill>
                  <a:srgbClr val="FFFFFF"/>
                </a:solidFill>
                <a:latin typeface="Gill Sans MT" pitchFamily="34" charset="0"/>
              </a:rPr>
              <a:t>Hardware (OS) </a:t>
            </a:r>
            <a:r>
              <a:rPr lang="fr-CH" sz="2800" b="1" dirty="0" err="1" smtClean="0">
                <a:solidFill>
                  <a:srgbClr val="FFFFFF"/>
                </a:solidFill>
                <a:latin typeface="Gill Sans MT" pitchFamily="34" charset="0"/>
              </a:rPr>
              <a:t>Virtualization</a:t>
            </a:r>
            <a:endParaRPr lang="fr-CH" sz="2800" b="1" kern="1200" dirty="0">
              <a:solidFill>
                <a:srgbClr val="FFFFFF"/>
              </a:solidFill>
              <a:latin typeface="Gill Sans MT" pitchFamily="34" charset="0"/>
              <a:ea typeface="+mn-ea"/>
              <a:cs typeface="+mn-cs"/>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38914" name="Photo Editor Photo" r:id="rId4" imgW="2980952" imgH="3076190" progId="">
              <p:embed/>
            </p:oleObj>
          </a:graphicData>
        </a:graphic>
      </p:graphicFrame>
      <p:sp>
        <p:nvSpPr>
          <p:cNvPr id="21" name="Rectangle 20"/>
          <p:cNvSpPr/>
          <p:nvPr/>
        </p:nvSpPr>
        <p:spPr>
          <a:xfrm>
            <a:off x="500034" y="1428736"/>
            <a:ext cx="5214974" cy="4093428"/>
          </a:xfrm>
          <a:prstGeom prst="rect">
            <a:avLst/>
          </a:prstGeom>
        </p:spPr>
        <p:txBody>
          <a:bodyPr wrap="square">
            <a:spAutoFit/>
          </a:bodyPr>
          <a:lstStyle/>
          <a:p>
            <a:r>
              <a:rPr lang="fr-CH" sz="1400" dirty="0" smtClean="0"/>
              <a:t>En vrac</a:t>
            </a:r>
            <a:r>
              <a:rPr lang="fr-CH" sz="1400" b="1" dirty="0" smtClean="0"/>
              <a:t>:</a:t>
            </a:r>
          </a:p>
          <a:p>
            <a:r>
              <a:rPr lang="fr-CH" b="1" dirty="0" smtClean="0"/>
              <a:t>Objectifs, avantages et résultats </a:t>
            </a:r>
            <a:r>
              <a:rPr lang="fr-CH" b="1" dirty="0" err="1" smtClean="0"/>
              <a:t>desTechnologies</a:t>
            </a:r>
            <a:r>
              <a:rPr lang="fr-CH" b="1" dirty="0" smtClean="0"/>
              <a:t> de </a:t>
            </a:r>
            <a:r>
              <a:rPr lang="fr-CH" b="1" dirty="0" err="1" smtClean="0"/>
              <a:t>Virtualisation</a:t>
            </a:r>
            <a:r>
              <a:rPr lang="fr-CH" b="1" dirty="0" smtClean="0"/>
              <a:t> (OS)</a:t>
            </a:r>
            <a:endParaRPr lang="en-US" dirty="0" smtClean="0"/>
          </a:p>
          <a:p>
            <a:endParaRPr lang="en-US" sz="1400" dirty="0" smtClean="0"/>
          </a:p>
          <a:p>
            <a:r>
              <a:rPr lang="en-US" sz="1400" dirty="0" smtClean="0"/>
              <a:t>• Server consolidation</a:t>
            </a:r>
          </a:p>
          <a:p>
            <a:r>
              <a:rPr lang="en-US" sz="1400" dirty="0" smtClean="0"/>
              <a:t>• </a:t>
            </a:r>
            <a:r>
              <a:rPr lang="fr-CH" sz="1400" dirty="0" smtClean="0"/>
              <a:t>Maximum and </a:t>
            </a:r>
            <a:r>
              <a:rPr lang="fr-CH" sz="1400" dirty="0" err="1" smtClean="0"/>
              <a:t>Highly</a:t>
            </a:r>
            <a:r>
              <a:rPr lang="fr-CH" sz="1400" dirty="0" smtClean="0"/>
              <a:t> efficient performance</a:t>
            </a:r>
            <a:endParaRPr lang="en-US" sz="1400" dirty="0" smtClean="0"/>
          </a:p>
          <a:p>
            <a:r>
              <a:rPr lang="fr-CH" sz="1400" dirty="0" smtClean="0"/>
              <a:t>• </a:t>
            </a:r>
            <a:r>
              <a:rPr lang="fr-CH" sz="1400" dirty="0" err="1" smtClean="0"/>
              <a:t>Partitioning</a:t>
            </a:r>
            <a:r>
              <a:rPr lang="fr-CH" sz="1400" dirty="0" smtClean="0"/>
              <a:t>, Isolation, Encapsulation</a:t>
            </a:r>
          </a:p>
          <a:p>
            <a:r>
              <a:rPr lang="fr-CH" sz="1400" dirty="0" smtClean="0"/>
              <a:t>• </a:t>
            </a:r>
            <a:r>
              <a:rPr lang="fr-CH" sz="1400" dirty="0" err="1" smtClean="0"/>
              <a:t>Granular</a:t>
            </a:r>
            <a:r>
              <a:rPr lang="fr-CH" sz="1400" dirty="0" smtClean="0"/>
              <a:t> ressource allocation</a:t>
            </a:r>
          </a:p>
          <a:p>
            <a:r>
              <a:rPr lang="fr-CH" sz="1400" dirty="0" smtClean="0"/>
              <a:t>• High TCO </a:t>
            </a:r>
            <a:r>
              <a:rPr lang="fr-CH" sz="1400" dirty="0" err="1" smtClean="0"/>
              <a:t>Reduction</a:t>
            </a:r>
            <a:r>
              <a:rPr lang="fr-CH" sz="1400" dirty="0" smtClean="0"/>
              <a:t> (up to 50-85%!)</a:t>
            </a:r>
          </a:p>
          <a:p>
            <a:r>
              <a:rPr lang="fr-CH" sz="1400" dirty="0" smtClean="0"/>
              <a:t>• Security</a:t>
            </a:r>
          </a:p>
          <a:p>
            <a:r>
              <a:rPr lang="fr-CH" sz="1400" dirty="0" smtClean="0"/>
              <a:t>• </a:t>
            </a:r>
            <a:r>
              <a:rPr lang="fr-CH" sz="1400" dirty="0" err="1" smtClean="0"/>
              <a:t>Scalability</a:t>
            </a:r>
            <a:endParaRPr lang="fr-CH" sz="1400" dirty="0" smtClean="0"/>
          </a:p>
          <a:p>
            <a:r>
              <a:rPr lang="fr-CH" sz="1400" dirty="0" smtClean="0"/>
              <a:t>• Business </a:t>
            </a:r>
            <a:r>
              <a:rPr lang="fr-CH" sz="1400" dirty="0" err="1" smtClean="0"/>
              <a:t>Continuity</a:t>
            </a:r>
            <a:r>
              <a:rPr lang="fr-CH" sz="1400" dirty="0" smtClean="0"/>
              <a:t>, </a:t>
            </a:r>
            <a:r>
              <a:rPr lang="fr-CH" sz="1400" dirty="0" err="1" smtClean="0"/>
              <a:t>Disaster</a:t>
            </a:r>
            <a:r>
              <a:rPr lang="fr-CH" sz="1400" dirty="0" smtClean="0"/>
              <a:t> </a:t>
            </a:r>
            <a:r>
              <a:rPr lang="fr-CH" sz="1400" dirty="0" err="1" smtClean="0"/>
              <a:t>Recovery</a:t>
            </a:r>
            <a:r>
              <a:rPr lang="fr-CH" sz="1400" dirty="0" smtClean="0"/>
              <a:t> and Backup</a:t>
            </a:r>
          </a:p>
          <a:p>
            <a:r>
              <a:rPr lang="fr-CH" sz="1400" dirty="0" smtClean="0"/>
              <a:t>• Server </a:t>
            </a:r>
            <a:r>
              <a:rPr lang="fr-CH" sz="1400" dirty="0" err="1" smtClean="0"/>
              <a:t>growth</a:t>
            </a:r>
            <a:r>
              <a:rPr lang="fr-CH" sz="1400" dirty="0" smtClean="0"/>
              <a:t>, </a:t>
            </a:r>
            <a:r>
              <a:rPr lang="fr-CH" sz="1400" dirty="0" err="1" smtClean="0"/>
              <a:t>incremental</a:t>
            </a:r>
            <a:r>
              <a:rPr lang="fr-CH" sz="1400" dirty="0" smtClean="0"/>
              <a:t> </a:t>
            </a:r>
            <a:r>
              <a:rPr lang="fr-CH" sz="1400" dirty="0" err="1" smtClean="0"/>
              <a:t>virtualization</a:t>
            </a:r>
            <a:endParaRPr lang="fr-CH" sz="1400" dirty="0" smtClean="0"/>
          </a:p>
          <a:p>
            <a:r>
              <a:rPr lang="fr-CH" sz="1400" dirty="0" smtClean="0"/>
              <a:t>• Provision </a:t>
            </a:r>
            <a:r>
              <a:rPr lang="fr-CH" sz="1400" dirty="0" err="1" smtClean="0"/>
              <a:t>projects</a:t>
            </a:r>
            <a:r>
              <a:rPr lang="fr-CH" sz="1400" dirty="0" smtClean="0"/>
              <a:t> </a:t>
            </a:r>
            <a:r>
              <a:rPr lang="fr-CH" sz="1400" dirty="0" err="1" smtClean="0"/>
              <a:t>with</a:t>
            </a:r>
            <a:r>
              <a:rPr lang="fr-CH" sz="1400" dirty="0" smtClean="0"/>
              <a:t> VM </a:t>
            </a:r>
            <a:r>
              <a:rPr lang="fr-CH" sz="1400" dirty="0" err="1" smtClean="0"/>
              <a:t>instead</a:t>
            </a:r>
            <a:r>
              <a:rPr lang="fr-CH" sz="1400" dirty="0" smtClean="0"/>
              <a:t> of Hardware</a:t>
            </a:r>
          </a:p>
          <a:p>
            <a:r>
              <a:rPr lang="fr-CH" sz="1400" dirty="0" smtClean="0"/>
              <a:t>• Consolidation Ratios 12:1, 15:1, 20:1, 25:1 !</a:t>
            </a:r>
          </a:p>
          <a:p>
            <a:r>
              <a:rPr lang="fr-CH" sz="1400" dirty="0" smtClean="0"/>
              <a:t>• Instant </a:t>
            </a:r>
            <a:r>
              <a:rPr lang="fr-CH" sz="1400" dirty="0" err="1" smtClean="0"/>
              <a:t>Provisioning</a:t>
            </a:r>
            <a:endParaRPr lang="fr-CH" sz="1400" dirty="0" smtClean="0"/>
          </a:p>
          <a:p>
            <a:r>
              <a:rPr lang="fr-CH" sz="1400" dirty="0" smtClean="0"/>
              <a:t>• </a:t>
            </a:r>
            <a:r>
              <a:rPr lang="fr-CH" sz="1400" dirty="0" err="1" smtClean="0"/>
              <a:t>Zero</a:t>
            </a:r>
            <a:r>
              <a:rPr lang="fr-CH" sz="1400" dirty="0" smtClean="0"/>
              <a:t> </a:t>
            </a:r>
            <a:r>
              <a:rPr lang="fr-CH" sz="1400" dirty="0" err="1" smtClean="0"/>
              <a:t>downtime</a:t>
            </a:r>
            <a:r>
              <a:rPr lang="fr-CH" sz="1400" dirty="0" smtClean="0"/>
              <a:t> Maintenance</a:t>
            </a:r>
          </a:p>
          <a:p>
            <a:endParaRPr lang="fr-CH" sz="1400" b="1" dirty="0" smtClean="0"/>
          </a:p>
        </p:txBody>
      </p:sp>
      <p:sp>
        <p:nvSpPr>
          <p:cNvPr id="11" name="Rectangle 10"/>
          <p:cNvSpPr/>
          <p:nvPr/>
        </p:nvSpPr>
        <p:spPr>
          <a:xfrm rot="18924838">
            <a:off x="3904104" y="4058626"/>
            <a:ext cx="38715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FF0000"/>
                </a:solidFill>
                <a:effectLst>
                  <a:outerShdw blurRad="50800" dist="39000" dir="5460000" algn="tl">
                    <a:srgbClr val="000000">
                      <a:alpha val="38000"/>
                    </a:srgbClr>
                  </a:outerShdw>
                </a:effectLst>
              </a:rPr>
              <a:t>Virtualization is Hot !!</a:t>
            </a:r>
            <a:endParaRPr lang="en-US" sz="2800" b="1" cap="none" spc="0" dirty="0">
              <a:ln w="11430"/>
              <a:solidFill>
                <a:srgbClr val="FF0000"/>
              </a:solidFill>
              <a:effectLst>
                <a:outerShdw blurRad="50800" dist="39000" dir="5460000" algn="tl">
                  <a:srgbClr val="000000">
                    <a:alpha val="38000"/>
                  </a:srgbClr>
                </a:outerShdw>
              </a:effectLst>
            </a:endParaRPr>
          </a:p>
        </p:txBody>
      </p:sp>
      <p:pic>
        <p:nvPicPr>
          <p:cNvPr id="38917" name="Picture 5"/>
          <p:cNvPicPr>
            <a:picLocks noChangeAspect="1" noChangeArrowheads="1"/>
          </p:cNvPicPr>
          <p:nvPr/>
        </p:nvPicPr>
        <p:blipFill>
          <a:blip r:embed="rId5"/>
          <a:srcRect/>
          <a:stretch>
            <a:fillRect/>
          </a:stretch>
        </p:blipFill>
        <p:spPr bwMode="auto">
          <a:xfrm>
            <a:off x="6500826" y="4429132"/>
            <a:ext cx="2339975" cy="511175"/>
          </a:xfrm>
          <a:prstGeom prst="rect">
            <a:avLst/>
          </a:prstGeom>
          <a:noFill/>
          <a:ln w="9525">
            <a:noFill/>
            <a:miter lim="800000"/>
            <a:headEnd/>
            <a:tailEnd/>
          </a:ln>
          <a:effectLst/>
        </p:spPr>
      </p:pic>
      <p:pic>
        <p:nvPicPr>
          <p:cNvPr id="38918" name="Picture 6"/>
          <p:cNvPicPr>
            <a:picLocks noChangeAspect="1" noChangeArrowheads="1"/>
          </p:cNvPicPr>
          <p:nvPr/>
        </p:nvPicPr>
        <p:blipFill>
          <a:blip r:embed="rId6"/>
          <a:srcRect/>
          <a:stretch>
            <a:fillRect/>
          </a:stretch>
        </p:blipFill>
        <p:spPr bwMode="auto">
          <a:xfrm>
            <a:off x="5643570" y="5286388"/>
            <a:ext cx="1893444" cy="766766"/>
          </a:xfrm>
          <a:prstGeom prst="rect">
            <a:avLst/>
          </a:prstGeom>
          <a:noFill/>
          <a:ln w="9525">
            <a:noFill/>
            <a:miter lim="800000"/>
            <a:headEnd/>
            <a:tailEnd/>
          </a:ln>
          <a:effectLst/>
        </p:spPr>
      </p:pic>
      <p:sp>
        <p:nvSpPr>
          <p:cNvPr id="14" name="Rectangle 13"/>
          <p:cNvSpPr/>
          <p:nvPr/>
        </p:nvSpPr>
        <p:spPr>
          <a:xfrm>
            <a:off x="6715140" y="4857760"/>
            <a:ext cx="1774845" cy="369332"/>
          </a:xfrm>
          <a:prstGeom prst="rect">
            <a:avLst/>
          </a:prstGeom>
        </p:spPr>
        <p:txBody>
          <a:bodyPr wrap="none">
            <a:spAutoFit/>
          </a:bodyPr>
          <a:lstStyle/>
          <a:p>
            <a:r>
              <a:rPr lang="fr-CH" dirty="0" smtClean="0"/>
              <a:t>Hyper-V Server</a:t>
            </a:r>
          </a:p>
        </p:txBody>
      </p:sp>
      <p:sp>
        <p:nvSpPr>
          <p:cNvPr id="15" name="Rectangle 14"/>
          <p:cNvSpPr/>
          <p:nvPr/>
        </p:nvSpPr>
        <p:spPr>
          <a:xfrm>
            <a:off x="5929322" y="5857892"/>
            <a:ext cx="1031051" cy="369332"/>
          </a:xfrm>
          <a:prstGeom prst="rect">
            <a:avLst/>
          </a:prstGeom>
        </p:spPr>
        <p:txBody>
          <a:bodyPr wrap="none">
            <a:spAutoFit/>
          </a:bodyPr>
          <a:lstStyle/>
          <a:p>
            <a:r>
              <a:rPr lang="fr-CH" dirty="0" smtClean="0"/>
              <a:t>ESX 3.5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rtl="0" fontAlgn="base">
              <a:spcBef>
                <a:spcPct val="0"/>
              </a:spcBef>
              <a:spcAft>
                <a:spcPct val="0"/>
              </a:spcAft>
            </a:pPr>
            <a:r>
              <a:rPr lang="fr-CH" sz="2800" b="1" kern="1200" dirty="0" smtClean="0">
                <a:solidFill>
                  <a:srgbClr val="FFFFFF"/>
                </a:solidFill>
                <a:latin typeface="Gill Sans MT" pitchFamily="34" charset="0"/>
                <a:ea typeface="+mn-ea"/>
                <a:cs typeface="+mn-cs"/>
              </a:rPr>
              <a:t>Application </a:t>
            </a:r>
            <a:r>
              <a:rPr lang="fr-CH" sz="2800" b="1" kern="1200" dirty="0" err="1" smtClean="0">
                <a:solidFill>
                  <a:srgbClr val="FFFFFF"/>
                </a:solidFill>
                <a:latin typeface="Gill Sans MT" pitchFamily="34" charset="0"/>
                <a:ea typeface="+mn-ea"/>
                <a:cs typeface="+mn-cs"/>
              </a:rPr>
              <a:t>Virtualization</a:t>
            </a:r>
            <a:endParaRPr lang="fr-CH" sz="2800" b="1" kern="1200" dirty="0">
              <a:solidFill>
                <a:srgbClr val="FFFFFF"/>
              </a:solidFill>
              <a:latin typeface="Gill Sans MT" pitchFamily="34" charset="0"/>
              <a:ea typeface="+mn-ea"/>
              <a:cs typeface="+mn-cs"/>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39938" name="Photo Editor Photo" r:id="rId4" imgW="2980952" imgH="3076190" progId="">
              <p:embed/>
            </p:oleObj>
          </a:graphicData>
        </a:graphic>
      </p:graphicFrame>
      <p:sp>
        <p:nvSpPr>
          <p:cNvPr id="6" name="Rectangle 5"/>
          <p:cNvSpPr/>
          <p:nvPr/>
        </p:nvSpPr>
        <p:spPr>
          <a:xfrm>
            <a:off x="2285984" y="1571612"/>
            <a:ext cx="5214974" cy="800219"/>
          </a:xfrm>
          <a:prstGeom prst="rect">
            <a:avLst/>
          </a:prstGeom>
        </p:spPr>
        <p:txBody>
          <a:bodyPr wrap="square">
            <a:spAutoFit/>
          </a:bodyPr>
          <a:lstStyle/>
          <a:p>
            <a:r>
              <a:rPr lang="fr-CH" b="1" dirty="0" smtClean="0"/>
              <a:t>La </a:t>
            </a:r>
            <a:r>
              <a:rPr lang="fr-CH" b="1" dirty="0" err="1" smtClean="0"/>
              <a:t>virtualisation</a:t>
            </a:r>
            <a:r>
              <a:rPr lang="fr-CH" b="1" dirty="0" smtClean="0"/>
              <a:t> des applications !!</a:t>
            </a:r>
            <a:endParaRPr lang="en-US" dirty="0" smtClean="0"/>
          </a:p>
          <a:p>
            <a:endParaRPr lang="en-US" sz="1400" dirty="0" smtClean="0"/>
          </a:p>
          <a:p>
            <a:endParaRPr lang="fr-CH" sz="1400" b="1" dirty="0" smtClean="0"/>
          </a:p>
        </p:txBody>
      </p:sp>
      <p:sp>
        <p:nvSpPr>
          <p:cNvPr id="7" name="Rectangle 6"/>
          <p:cNvSpPr/>
          <p:nvPr/>
        </p:nvSpPr>
        <p:spPr>
          <a:xfrm rot="20390812">
            <a:off x="565578" y="1400405"/>
            <a:ext cx="2525050" cy="307777"/>
          </a:xfrm>
          <a:prstGeom prst="rect">
            <a:avLst/>
          </a:prstGeom>
        </p:spPr>
        <p:txBody>
          <a:bodyPr wrap="none">
            <a:spAutoFit/>
          </a:bodyPr>
          <a:lstStyle/>
          <a:p>
            <a:r>
              <a:rPr lang="fr-CH" sz="1400" dirty="0" smtClean="0"/>
              <a:t>Après la </a:t>
            </a:r>
            <a:r>
              <a:rPr lang="fr-CH" sz="1400" dirty="0" err="1" smtClean="0"/>
              <a:t>virtualisation</a:t>
            </a:r>
            <a:r>
              <a:rPr lang="fr-CH" sz="1400" dirty="0" smtClean="0"/>
              <a:t> de l’OS</a:t>
            </a:r>
            <a:endParaRPr lang="en-US" sz="1400" dirty="0" smtClean="0"/>
          </a:p>
        </p:txBody>
      </p:sp>
      <p:pic>
        <p:nvPicPr>
          <p:cNvPr id="39940" name="Picture 4" descr="Environnement de système d'exploitation standard"/>
          <p:cNvPicPr>
            <a:picLocks noChangeAspect="1" noChangeArrowheads="1"/>
          </p:cNvPicPr>
          <p:nvPr/>
        </p:nvPicPr>
        <p:blipFill>
          <a:blip r:embed="rId5"/>
          <a:srcRect/>
          <a:stretch>
            <a:fillRect/>
          </a:stretch>
        </p:blipFill>
        <p:spPr bwMode="auto">
          <a:xfrm>
            <a:off x="1428728" y="2571744"/>
            <a:ext cx="2085975" cy="2552700"/>
          </a:xfrm>
          <a:prstGeom prst="rect">
            <a:avLst/>
          </a:prstGeom>
          <a:noFill/>
        </p:spPr>
      </p:pic>
      <p:pic>
        <p:nvPicPr>
          <p:cNvPr id="39942" name="Picture 6" descr="Environnement de virtualisation des applications"/>
          <p:cNvPicPr>
            <a:picLocks noChangeAspect="1" noChangeArrowheads="1"/>
          </p:cNvPicPr>
          <p:nvPr/>
        </p:nvPicPr>
        <p:blipFill>
          <a:blip r:embed="rId6"/>
          <a:srcRect/>
          <a:stretch>
            <a:fillRect/>
          </a:stretch>
        </p:blipFill>
        <p:spPr bwMode="auto">
          <a:xfrm>
            <a:off x="5072066" y="2571744"/>
            <a:ext cx="2085975" cy="2619375"/>
          </a:xfrm>
          <a:prstGeom prst="rect">
            <a:avLst/>
          </a:prstGeom>
          <a:noFill/>
        </p:spPr>
      </p:pic>
      <p:sp>
        <p:nvSpPr>
          <p:cNvPr id="10" name="Rectangle 9"/>
          <p:cNvSpPr/>
          <p:nvPr/>
        </p:nvSpPr>
        <p:spPr>
          <a:xfrm>
            <a:off x="4357686" y="5357826"/>
            <a:ext cx="3571900" cy="1015663"/>
          </a:xfrm>
          <a:prstGeom prst="rect">
            <a:avLst/>
          </a:prstGeom>
        </p:spPr>
        <p:txBody>
          <a:bodyPr wrap="square">
            <a:spAutoFit/>
          </a:bodyPr>
          <a:lstStyle/>
          <a:p>
            <a:r>
              <a:rPr lang="fr-CH" sz="1200" i="1" dirty="0" smtClean="0"/>
              <a:t>Avec la </a:t>
            </a:r>
            <a:r>
              <a:rPr lang="fr-CH" sz="1200" i="1" dirty="0" err="1" smtClean="0"/>
              <a:t>virtualisation</a:t>
            </a:r>
            <a:r>
              <a:rPr lang="fr-CH" sz="1200" i="1" dirty="0" smtClean="0"/>
              <a:t> des applications, chaque application fonctionne dans son propre environnement d'exécution protégé qui l'isole des autres applications et du système d'exploitation sous-jacent.</a:t>
            </a:r>
            <a:endParaRPr lang="fr-CH" sz="1200" i="1" dirty="0"/>
          </a:p>
        </p:txBody>
      </p:sp>
      <p:sp>
        <p:nvSpPr>
          <p:cNvPr id="11" name="Rectangle 10"/>
          <p:cNvSpPr/>
          <p:nvPr/>
        </p:nvSpPr>
        <p:spPr>
          <a:xfrm>
            <a:off x="785786" y="5214950"/>
            <a:ext cx="3429024" cy="1200329"/>
          </a:xfrm>
          <a:prstGeom prst="rect">
            <a:avLst/>
          </a:prstGeom>
        </p:spPr>
        <p:txBody>
          <a:bodyPr wrap="square">
            <a:spAutoFit/>
          </a:bodyPr>
          <a:lstStyle/>
          <a:p>
            <a:r>
              <a:rPr lang="fr-CH" sz="1200" i="1" dirty="0" smtClean="0"/>
              <a:t>Dans un environnement informatique classique, les applications sont directement installées sur le système d'exploitation. Étant donné qu'elles écrivent toutes sur des fichiers système partagés, les applications entrent souvent en conflit, ce qui les bloque et les rend instables. </a:t>
            </a:r>
            <a:endParaRPr lang="fr-CH" sz="1200" i="1" dirty="0"/>
          </a:p>
        </p:txBody>
      </p:sp>
      <p:sp>
        <p:nvSpPr>
          <p:cNvPr id="12" name="Rectangle 11"/>
          <p:cNvSpPr/>
          <p:nvPr/>
        </p:nvSpPr>
        <p:spPr>
          <a:xfrm>
            <a:off x="1714480" y="2214554"/>
            <a:ext cx="1505540" cy="307777"/>
          </a:xfrm>
          <a:prstGeom prst="rect">
            <a:avLst/>
          </a:prstGeom>
        </p:spPr>
        <p:txBody>
          <a:bodyPr wrap="none">
            <a:spAutoFit/>
          </a:bodyPr>
          <a:lstStyle/>
          <a:p>
            <a:r>
              <a:rPr lang="fr-CH" sz="1400" b="1" dirty="0" smtClean="0"/>
              <a:t>Ancien Modèle:</a:t>
            </a:r>
            <a:endParaRPr lang="fr-CH" sz="1400" b="1" dirty="0"/>
          </a:p>
        </p:txBody>
      </p:sp>
      <p:sp>
        <p:nvSpPr>
          <p:cNvPr id="13" name="Rectangle 12"/>
          <p:cNvSpPr/>
          <p:nvPr/>
        </p:nvSpPr>
        <p:spPr>
          <a:xfrm>
            <a:off x="5357818" y="2214554"/>
            <a:ext cx="1664238" cy="307777"/>
          </a:xfrm>
          <a:prstGeom prst="rect">
            <a:avLst/>
          </a:prstGeom>
        </p:spPr>
        <p:txBody>
          <a:bodyPr wrap="none">
            <a:spAutoFit/>
          </a:bodyPr>
          <a:lstStyle/>
          <a:p>
            <a:r>
              <a:rPr lang="fr-CH" sz="1400" b="1" dirty="0" smtClean="0"/>
              <a:t>Nouveau Modèle:</a:t>
            </a:r>
            <a:endParaRPr lang="fr-CH" sz="1400" b="1" dirty="0"/>
          </a:p>
        </p:txBody>
      </p:sp>
      <p:sp>
        <p:nvSpPr>
          <p:cNvPr id="15" name="Rectangle 14"/>
          <p:cNvSpPr/>
          <p:nvPr/>
        </p:nvSpPr>
        <p:spPr>
          <a:xfrm rot="18924838">
            <a:off x="7103984" y="5593921"/>
            <a:ext cx="202004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F0000"/>
                </a:solidFill>
                <a:effectLst>
                  <a:outerShdw blurRad="50800" dist="39000" dir="5460000" algn="tl">
                    <a:srgbClr val="000000">
                      <a:alpha val="38000"/>
                    </a:srgbClr>
                  </a:outerShdw>
                </a:effectLst>
              </a:rPr>
              <a:t>Virtualization is Hot !!</a:t>
            </a:r>
            <a:endParaRPr lang="en-US" sz="1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rtl="0" fontAlgn="base">
              <a:spcBef>
                <a:spcPct val="0"/>
              </a:spcBef>
              <a:spcAft>
                <a:spcPct val="0"/>
              </a:spcAft>
            </a:pPr>
            <a:r>
              <a:rPr lang="fr-CH" sz="2800" b="1" kern="1200" dirty="0" smtClean="0">
                <a:solidFill>
                  <a:srgbClr val="FFFFFF"/>
                </a:solidFill>
                <a:latin typeface="Gill Sans MT" pitchFamily="34" charset="0"/>
                <a:ea typeface="+mn-ea"/>
                <a:cs typeface="+mn-cs"/>
              </a:rPr>
              <a:t>Application </a:t>
            </a:r>
            <a:r>
              <a:rPr lang="fr-CH" sz="2800" b="1" kern="1200" dirty="0" err="1" smtClean="0">
                <a:solidFill>
                  <a:srgbClr val="FFFFFF"/>
                </a:solidFill>
                <a:latin typeface="Gill Sans MT" pitchFamily="34" charset="0"/>
                <a:ea typeface="+mn-ea"/>
                <a:cs typeface="+mn-cs"/>
              </a:rPr>
              <a:t>Virtualization</a:t>
            </a:r>
            <a:endParaRPr lang="fr-CH" sz="2800" b="1" kern="1200" dirty="0">
              <a:solidFill>
                <a:srgbClr val="FFFFFF"/>
              </a:solidFill>
              <a:latin typeface="Gill Sans MT" pitchFamily="34" charset="0"/>
              <a:ea typeface="+mn-ea"/>
              <a:cs typeface="+mn-cs"/>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45058" name="Photo Editor Photo" r:id="rId4" imgW="2980952" imgH="3076190" progId="">
              <p:embed/>
            </p:oleObj>
          </a:graphicData>
        </a:graphic>
      </p:graphicFrame>
      <p:pic>
        <p:nvPicPr>
          <p:cNvPr id="39940" name="Picture 4" descr="Environnement de système d'exploitation standard"/>
          <p:cNvPicPr>
            <a:picLocks noChangeAspect="1" noChangeArrowheads="1"/>
          </p:cNvPicPr>
          <p:nvPr/>
        </p:nvPicPr>
        <p:blipFill>
          <a:blip r:embed="rId5"/>
          <a:srcRect/>
          <a:stretch>
            <a:fillRect/>
          </a:stretch>
        </p:blipFill>
        <p:spPr bwMode="auto">
          <a:xfrm>
            <a:off x="357158" y="1071546"/>
            <a:ext cx="1714512" cy="2114017"/>
          </a:xfrm>
          <a:prstGeom prst="rect">
            <a:avLst/>
          </a:prstGeom>
          <a:noFill/>
        </p:spPr>
      </p:pic>
      <p:pic>
        <p:nvPicPr>
          <p:cNvPr id="39942" name="Picture 6" descr="Environnement de virtualisation des applications"/>
          <p:cNvPicPr>
            <a:picLocks noChangeAspect="1" noChangeArrowheads="1"/>
          </p:cNvPicPr>
          <p:nvPr/>
        </p:nvPicPr>
        <p:blipFill>
          <a:blip r:embed="rId6"/>
          <a:srcRect/>
          <a:stretch>
            <a:fillRect/>
          </a:stretch>
        </p:blipFill>
        <p:spPr bwMode="auto">
          <a:xfrm>
            <a:off x="357158" y="3884316"/>
            <a:ext cx="1785950" cy="2116452"/>
          </a:xfrm>
          <a:prstGeom prst="rect">
            <a:avLst/>
          </a:prstGeom>
          <a:noFill/>
        </p:spPr>
      </p:pic>
      <p:sp>
        <p:nvSpPr>
          <p:cNvPr id="17" name="Rectangle 16"/>
          <p:cNvSpPr/>
          <p:nvPr/>
        </p:nvSpPr>
        <p:spPr>
          <a:xfrm>
            <a:off x="3286116" y="1000108"/>
            <a:ext cx="5000660" cy="3016210"/>
          </a:xfrm>
          <a:prstGeom prst="rect">
            <a:avLst/>
          </a:prstGeom>
        </p:spPr>
        <p:txBody>
          <a:bodyPr wrap="square">
            <a:spAutoFit/>
          </a:bodyPr>
          <a:lstStyle/>
          <a:p>
            <a:r>
              <a:rPr lang="fr-CH" sz="1400" b="1" dirty="0" smtClean="0"/>
              <a:t>Ancien Modèle:</a:t>
            </a:r>
            <a:endParaRPr lang="fr-CH" sz="1400" b="1" dirty="0"/>
          </a:p>
          <a:p>
            <a:r>
              <a:rPr lang="fr-CH" b="1" dirty="0" smtClean="0"/>
              <a:t>Installations locales des applications</a:t>
            </a:r>
            <a:br>
              <a:rPr lang="fr-CH" b="1" dirty="0" smtClean="0"/>
            </a:br>
            <a:endParaRPr lang="fr-CH" b="1" dirty="0" smtClean="0"/>
          </a:p>
          <a:p>
            <a:r>
              <a:rPr lang="fr-CH" sz="1400" dirty="0" smtClean="0"/>
              <a:t>• Les applications écrivent directement sur le file system,</a:t>
            </a:r>
          </a:p>
          <a:p>
            <a:r>
              <a:rPr lang="fr-CH" sz="1400" dirty="0" smtClean="0"/>
              <a:t>  et impactent  le système d’exploitation (OS)</a:t>
            </a:r>
          </a:p>
          <a:p>
            <a:r>
              <a:rPr lang="fr-CH" sz="1400" dirty="0" smtClean="0"/>
              <a:t>• Les applications doivent cohabiter avec l’OS et entre-elles</a:t>
            </a:r>
          </a:p>
          <a:p>
            <a:r>
              <a:rPr lang="fr-CH" sz="1400" dirty="0" smtClean="0"/>
              <a:t>  (DLL, composants, environnements)</a:t>
            </a:r>
          </a:p>
          <a:p>
            <a:r>
              <a:rPr lang="fr-CH" sz="1400" dirty="0" smtClean="0"/>
              <a:t>• L’environnement de travail repose sur un </a:t>
            </a:r>
            <a:r>
              <a:rPr lang="fr-CH" sz="1400" dirty="0" err="1" smtClean="0"/>
              <a:t>eco-système</a:t>
            </a:r>
            <a:r>
              <a:rPr lang="fr-CH" sz="1400" dirty="0" smtClean="0"/>
              <a:t> de plus en plus complexe nécessitant  toujours plus de solutions de gestion (automatisme, déploiement, backup, </a:t>
            </a:r>
            <a:r>
              <a:rPr lang="fr-CH" sz="1400" dirty="0" err="1" smtClean="0"/>
              <a:t>recovery</a:t>
            </a:r>
            <a:r>
              <a:rPr lang="fr-CH" sz="1400" dirty="0" smtClean="0"/>
              <a:t> </a:t>
            </a:r>
            <a:r>
              <a:rPr lang="fr-CH" sz="1400" dirty="0" err="1" smtClean="0"/>
              <a:t>etc</a:t>
            </a:r>
            <a:r>
              <a:rPr lang="fr-CH" sz="1400" dirty="0" smtClean="0"/>
              <a:t>)</a:t>
            </a:r>
          </a:p>
          <a:p>
            <a:endParaRPr lang="fr-CH" sz="1400" dirty="0" smtClean="0"/>
          </a:p>
          <a:p>
            <a:endParaRPr lang="fr-CH" sz="1400" dirty="0" smtClean="0"/>
          </a:p>
          <a:p>
            <a:endParaRPr lang="fr-CH" sz="1400" dirty="0" smtClean="0"/>
          </a:p>
        </p:txBody>
      </p:sp>
      <p:sp>
        <p:nvSpPr>
          <p:cNvPr id="18" name="Rectangle 17"/>
          <p:cNvSpPr/>
          <p:nvPr/>
        </p:nvSpPr>
        <p:spPr>
          <a:xfrm>
            <a:off x="3286116" y="3714752"/>
            <a:ext cx="5214974" cy="2523768"/>
          </a:xfrm>
          <a:prstGeom prst="rect">
            <a:avLst/>
          </a:prstGeom>
        </p:spPr>
        <p:txBody>
          <a:bodyPr wrap="square">
            <a:spAutoFit/>
          </a:bodyPr>
          <a:lstStyle/>
          <a:p>
            <a:r>
              <a:rPr lang="fr-CH" sz="1400" b="1" dirty="0" smtClean="0"/>
              <a:t>Nouveau Modèle:</a:t>
            </a:r>
          </a:p>
          <a:p>
            <a:r>
              <a:rPr lang="fr-CH" b="1" dirty="0" smtClean="0"/>
              <a:t>Applications </a:t>
            </a:r>
            <a:r>
              <a:rPr lang="fr-CH" b="1" dirty="0" err="1" smtClean="0"/>
              <a:t>virtualisées</a:t>
            </a:r>
            <a:endParaRPr lang="fr-CH" dirty="0" smtClean="0"/>
          </a:p>
          <a:p>
            <a:endParaRPr lang="fr-CH" sz="1400" dirty="0" smtClean="0"/>
          </a:p>
          <a:p>
            <a:r>
              <a:rPr lang="fr-CH" sz="1400" dirty="0" smtClean="0"/>
              <a:t>OS et Applications séparés – </a:t>
            </a:r>
            <a:r>
              <a:rPr lang="fr-CH" sz="1400" b="1" dirty="0" smtClean="0"/>
              <a:t>dépendance OS cassée</a:t>
            </a:r>
            <a:endParaRPr lang="fr-CH" sz="1400" b="1" dirty="0"/>
          </a:p>
          <a:p>
            <a:r>
              <a:rPr lang="fr-CH" sz="1400" dirty="0" smtClean="0"/>
              <a:t>• Gérer l’OS et les application comme des unités distinctes et autonomes, mais qui peuvent  collaborer </a:t>
            </a:r>
          </a:p>
          <a:p>
            <a:r>
              <a:rPr lang="fr-CH" sz="1400" dirty="0" smtClean="0"/>
              <a:t>• </a:t>
            </a:r>
            <a:r>
              <a:rPr lang="fr-CH" sz="1400" b="1" dirty="0" smtClean="0"/>
              <a:t>Isolation</a:t>
            </a:r>
            <a:r>
              <a:rPr lang="fr-CH" sz="1400" dirty="0" smtClean="0"/>
              <a:t> forte d’erreurs et de sécurité</a:t>
            </a:r>
          </a:p>
          <a:p>
            <a:r>
              <a:rPr lang="fr-CH" sz="1400" dirty="0" smtClean="0"/>
              <a:t>• </a:t>
            </a:r>
            <a:r>
              <a:rPr lang="fr-CH" sz="1400" b="1" dirty="0"/>
              <a:t>Standard, </a:t>
            </a:r>
            <a:r>
              <a:rPr lang="fr-CH" sz="1400" b="1" dirty="0" smtClean="0"/>
              <a:t>OS Independent</a:t>
            </a:r>
            <a:endParaRPr lang="fr-CH" sz="1400" b="1" dirty="0"/>
          </a:p>
          <a:p>
            <a:r>
              <a:rPr lang="fr-CH" sz="1400" dirty="0" smtClean="0"/>
              <a:t>Déploiement d’application n’importe où et très rapidement</a:t>
            </a:r>
            <a:endParaRPr lang="fr-CH" sz="1400" dirty="0"/>
          </a:p>
          <a:p>
            <a:r>
              <a:rPr lang="fr-CH" sz="1400" dirty="0" smtClean="0"/>
              <a:t>• </a:t>
            </a:r>
            <a:r>
              <a:rPr lang="fr-CH" sz="1400" b="1" dirty="0" smtClean="0"/>
              <a:t>Flexibilité de choisir la bonne application </a:t>
            </a:r>
            <a:r>
              <a:rPr lang="fr-CH" sz="1400" dirty="0" smtClean="0"/>
              <a:t>quel que soit l’état de l’OS</a:t>
            </a:r>
          </a:p>
        </p:txBody>
      </p:sp>
      <p:sp>
        <p:nvSpPr>
          <p:cNvPr id="19" name="Rectangle 18"/>
          <p:cNvSpPr/>
          <p:nvPr/>
        </p:nvSpPr>
        <p:spPr>
          <a:xfrm rot="18924838">
            <a:off x="7103984" y="5593921"/>
            <a:ext cx="202004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F0000"/>
                </a:solidFill>
                <a:effectLst>
                  <a:outerShdw blurRad="50800" dist="39000" dir="5460000" algn="tl">
                    <a:srgbClr val="000000">
                      <a:alpha val="38000"/>
                    </a:srgbClr>
                  </a:outerShdw>
                </a:effectLst>
              </a:rPr>
              <a:t>Virtualization is Hot !!</a:t>
            </a:r>
            <a:endParaRPr lang="en-US" sz="1400" b="1" cap="none" spc="0" dirty="0">
              <a:ln w="11430"/>
              <a:solidFill>
                <a:srgbClr val="FF0000"/>
              </a:solidFill>
              <a:effectLst>
                <a:outerShdw blurRad="50800" dist="39000" dir="5460000" algn="tl">
                  <a:srgbClr val="000000">
                    <a:alpha val="38000"/>
                  </a:srgbClr>
                </a:outerShdw>
              </a:effectLst>
            </a:endParaRPr>
          </a:p>
        </p:txBody>
      </p:sp>
      <p:pic>
        <p:nvPicPr>
          <p:cNvPr id="45063" name="Picture 7"/>
          <p:cNvPicPr>
            <a:picLocks noChangeAspect="1" noChangeArrowheads="1"/>
          </p:cNvPicPr>
          <p:nvPr/>
        </p:nvPicPr>
        <p:blipFill>
          <a:blip r:embed="rId7"/>
          <a:srcRect/>
          <a:stretch>
            <a:fillRect/>
          </a:stretch>
        </p:blipFill>
        <p:spPr bwMode="auto">
          <a:xfrm>
            <a:off x="642910" y="1643050"/>
            <a:ext cx="2339975" cy="1844675"/>
          </a:xfrm>
          <a:prstGeom prst="rect">
            <a:avLst/>
          </a:prstGeom>
          <a:noFill/>
          <a:ln w="9525">
            <a:noFill/>
            <a:miter lim="800000"/>
            <a:headEnd/>
            <a:tailEnd/>
          </a:ln>
          <a:effectLst/>
        </p:spPr>
      </p:pic>
      <p:pic>
        <p:nvPicPr>
          <p:cNvPr id="45064" name="Picture 8"/>
          <p:cNvPicPr>
            <a:picLocks noChangeAspect="1" noChangeArrowheads="1"/>
          </p:cNvPicPr>
          <p:nvPr/>
        </p:nvPicPr>
        <p:blipFill>
          <a:blip r:embed="rId8"/>
          <a:srcRect/>
          <a:stretch>
            <a:fillRect/>
          </a:stretch>
        </p:blipFill>
        <p:spPr bwMode="auto">
          <a:xfrm>
            <a:off x="642910" y="4071942"/>
            <a:ext cx="2301875" cy="225583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down)">
                                      <p:cBhvr>
                                        <p:cTn id="11" dur="500"/>
                                        <p:tgtEl>
                                          <p:spTgt spid="17">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down)">
                                      <p:cBhvr>
                                        <p:cTn id="15" dur="500"/>
                                        <p:tgtEl>
                                          <p:spTgt spid="17">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down)">
                                      <p:cBhvr>
                                        <p:cTn id="19" dur="500"/>
                                        <p:tgtEl>
                                          <p:spTgt spid="17">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down)">
                                      <p:cBhvr>
                                        <p:cTn id="23" dur="500"/>
                                        <p:tgtEl>
                                          <p:spTgt spid="17">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wipe(down)">
                                      <p:cBhvr>
                                        <p:cTn id="27" dur="500"/>
                                        <p:tgtEl>
                                          <p:spTgt spid="17">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Effect transition="in" filter="wipe(down)">
                                      <p:cBhvr>
                                        <p:cTn id="31" dur="500"/>
                                        <p:tgtEl>
                                          <p:spTgt spid="1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wipe(down)">
                                      <p:cBhvr>
                                        <p:cTn id="36" dur="500"/>
                                        <p:tgtEl>
                                          <p:spTgt spid="18">
                                            <p:txEl>
                                              <p:pRg st="0" end="0"/>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wipe(down)">
                                      <p:cBhvr>
                                        <p:cTn id="40" dur="500"/>
                                        <p:tgtEl>
                                          <p:spTgt spid="18">
                                            <p:txEl>
                                              <p:pRg st="1" end="1"/>
                                            </p:txEl>
                                          </p:spTgt>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8">
                                            <p:txEl>
                                              <p:pRg st="3" end="3"/>
                                            </p:txEl>
                                          </p:spTgt>
                                        </p:tgtEl>
                                        <p:attrNameLst>
                                          <p:attrName>style.visibility</p:attrName>
                                        </p:attrNameLst>
                                      </p:cBhvr>
                                      <p:to>
                                        <p:strVal val="visible"/>
                                      </p:to>
                                    </p:set>
                                    <p:animEffect transition="in" filter="wipe(down)">
                                      <p:cBhvr>
                                        <p:cTn id="44" dur="500"/>
                                        <p:tgtEl>
                                          <p:spTgt spid="18">
                                            <p:txEl>
                                              <p:pRg st="3" end="3"/>
                                            </p:txEl>
                                          </p:spTgt>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18">
                                            <p:txEl>
                                              <p:pRg st="4" end="4"/>
                                            </p:txEl>
                                          </p:spTgt>
                                        </p:tgtEl>
                                        <p:attrNameLst>
                                          <p:attrName>style.visibility</p:attrName>
                                        </p:attrNameLst>
                                      </p:cBhvr>
                                      <p:to>
                                        <p:strVal val="visible"/>
                                      </p:to>
                                    </p:set>
                                    <p:animEffect transition="in" filter="wipe(down)">
                                      <p:cBhvr>
                                        <p:cTn id="48" dur="500"/>
                                        <p:tgtEl>
                                          <p:spTgt spid="18">
                                            <p:txEl>
                                              <p:pRg st="4" end="4"/>
                                            </p:txEl>
                                          </p:spTgt>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wipe(down)">
                                      <p:cBhvr>
                                        <p:cTn id="52" dur="500"/>
                                        <p:tgtEl>
                                          <p:spTgt spid="18">
                                            <p:txEl>
                                              <p:pRg st="5" end="5"/>
                                            </p:txEl>
                                          </p:spTgt>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18">
                                            <p:txEl>
                                              <p:pRg st="6" end="6"/>
                                            </p:txEl>
                                          </p:spTgt>
                                        </p:tgtEl>
                                        <p:attrNameLst>
                                          <p:attrName>style.visibility</p:attrName>
                                        </p:attrNameLst>
                                      </p:cBhvr>
                                      <p:to>
                                        <p:strVal val="visible"/>
                                      </p:to>
                                    </p:set>
                                    <p:animEffect transition="in" filter="wipe(down)">
                                      <p:cBhvr>
                                        <p:cTn id="56" dur="500"/>
                                        <p:tgtEl>
                                          <p:spTgt spid="18">
                                            <p:txEl>
                                              <p:pRg st="6" end="6"/>
                                            </p:txEl>
                                          </p:spTgt>
                                        </p:tgtEl>
                                      </p:cBhvr>
                                    </p:animEffect>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18">
                                            <p:txEl>
                                              <p:pRg st="7" end="7"/>
                                            </p:txEl>
                                          </p:spTgt>
                                        </p:tgtEl>
                                        <p:attrNameLst>
                                          <p:attrName>style.visibility</p:attrName>
                                        </p:attrNameLst>
                                      </p:cBhvr>
                                      <p:to>
                                        <p:strVal val="visible"/>
                                      </p:to>
                                    </p:set>
                                    <p:animEffect transition="in" filter="wipe(down)">
                                      <p:cBhvr>
                                        <p:cTn id="60" dur="500"/>
                                        <p:tgtEl>
                                          <p:spTgt spid="18">
                                            <p:txEl>
                                              <p:pRg st="7" end="7"/>
                                            </p:txEl>
                                          </p:spTgt>
                                        </p:tgtEl>
                                      </p:cBhvr>
                                    </p:animEffect>
                                  </p:childTnLst>
                                </p:cTn>
                              </p:par>
                            </p:childTnLst>
                          </p:cTn>
                        </p:par>
                        <p:par>
                          <p:cTn id="61" fill="hold">
                            <p:stCondLst>
                              <p:cond delay="3500"/>
                            </p:stCondLst>
                            <p:childTnLst>
                              <p:par>
                                <p:cTn id="62" presetID="22" presetClass="entr" presetSubtype="4" fill="hold" grpId="0" nodeType="afterEffect">
                                  <p:stCondLst>
                                    <p:cond delay="0"/>
                                  </p:stCondLst>
                                  <p:childTnLst>
                                    <p:set>
                                      <p:cBhvr>
                                        <p:cTn id="63" dur="1" fill="hold">
                                          <p:stCondLst>
                                            <p:cond delay="0"/>
                                          </p:stCondLst>
                                        </p:cTn>
                                        <p:tgtEl>
                                          <p:spTgt spid="18">
                                            <p:txEl>
                                              <p:pRg st="8" end="8"/>
                                            </p:txEl>
                                          </p:spTgt>
                                        </p:tgtEl>
                                        <p:attrNameLst>
                                          <p:attrName>style.visibility</p:attrName>
                                        </p:attrNameLst>
                                      </p:cBhvr>
                                      <p:to>
                                        <p:strVal val="visible"/>
                                      </p:to>
                                    </p:set>
                                    <p:animEffect transition="in" filter="wipe(down)">
                                      <p:cBhvr>
                                        <p:cTn id="64"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dirty="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fontAlgn="base">
              <a:spcBef>
                <a:spcPct val="0"/>
              </a:spcBef>
              <a:spcAft>
                <a:spcPct val="0"/>
              </a:spcAft>
            </a:pPr>
            <a:r>
              <a:rPr lang="fr-CH" sz="2800" b="1" dirty="0" smtClean="0">
                <a:solidFill>
                  <a:srgbClr val="FFFFFF"/>
                </a:solidFill>
                <a:latin typeface="Gill Sans MT" pitchFamily="34" charset="0"/>
              </a:rPr>
              <a:t>Application </a:t>
            </a:r>
            <a:r>
              <a:rPr lang="fr-CH" sz="2800" b="1" dirty="0" err="1" smtClean="0">
                <a:solidFill>
                  <a:srgbClr val="FFFFFF"/>
                </a:solidFill>
                <a:latin typeface="Gill Sans MT" pitchFamily="34" charset="0"/>
              </a:rPr>
              <a:t>Virtualization</a:t>
            </a:r>
            <a:endParaRPr lang="fr-CH" sz="2800" b="1" dirty="0">
              <a:solidFill>
                <a:srgbClr val="FFFFFF"/>
              </a:solidFill>
              <a:latin typeface="Gill Sans MT" pitchFamily="34" charset="0"/>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48130" name="Photo Editor Photo" r:id="rId4" imgW="2980952" imgH="3076190" progId="">
              <p:embed/>
            </p:oleObj>
          </a:graphicData>
        </a:graphic>
      </p:graphicFrame>
      <p:sp>
        <p:nvSpPr>
          <p:cNvPr id="21" name="Rectangle 20"/>
          <p:cNvSpPr/>
          <p:nvPr/>
        </p:nvSpPr>
        <p:spPr>
          <a:xfrm>
            <a:off x="500034" y="1428736"/>
            <a:ext cx="7715304" cy="5755422"/>
          </a:xfrm>
          <a:prstGeom prst="rect">
            <a:avLst/>
          </a:prstGeom>
        </p:spPr>
        <p:txBody>
          <a:bodyPr wrap="square">
            <a:spAutoFit/>
          </a:bodyPr>
          <a:lstStyle/>
          <a:p>
            <a:r>
              <a:rPr lang="fr-CH" b="1" dirty="0" smtClean="0"/>
              <a:t>Avantages de la </a:t>
            </a:r>
            <a:r>
              <a:rPr lang="fr-CH" b="1" dirty="0" err="1" smtClean="0"/>
              <a:t>Virtualisation</a:t>
            </a:r>
            <a:r>
              <a:rPr lang="fr-CH" b="1" dirty="0" smtClean="0"/>
              <a:t> d’application      (Partie 1)</a:t>
            </a:r>
            <a:endParaRPr lang="fr-CH" dirty="0" smtClean="0"/>
          </a:p>
          <a:p>
            <a:endParaRPr lang="fr-CH" sz="1400" dirty="0" smtClean="0"/>
          </a:p>
          <a:p>
            <a:endParaRPr lang="fr-CH" sz="1400" dirty="0" smtClean="0"/>
          </a:p>
          <a:p>
            <a:r>
              <a:rPr lang="fr-CH" sz="1400" dirty="0" smtClean="0"/>
              <a:t>• </a:t>
            </a:r>
            <a:r>
              <a:rPr lang="fr-CH" sz="1400" b="1" dirty="0" smtClean="0"/>
              <a:t>Pas d’installation</a:t>
            </a:r>
          </a:p>
          <a:p>
            <a:r>
              <a:rPr lang="fr-CH" sz="1400" b="1" dirty="0" smtClean="0"/>
              <a:t>  </a:t>
            </a:r>
            <a:r>
              <a:rPr lang="fr-CH" sz="1400" dirty="0" smtClean="0"/>
              <a:t>L’installation d’une application en soit peut représenter un challenge !</a:t>
            </a:r>
          </a:p>
          <a:p>
            <a:r>
              <a:rPr lang="fr-CH" sz="1400" dirty="0" smtClean="0"/>
              <a:t>  L’installation d’une application sur un parc de postes de travail est sujette à des erreurs,   </a:t>
            </a:r>
          </a:p>
          <a:p>
            <a:r>
              <a:rPr lang="fr-CH" sz="1400" dirty="0" smtClean="0"/>
              <a:t>  problèmes, incompatibilités et risques.</a:t>
            </a:r>
          </a:p>
          <a:p>
            <a:r>
              <a:rPr lang="fr-CH" sz="1400" dirty="0" smtClean="0"/>
              <a:t>  La </a:t>
            </a:r>
            <a:r>
              <a:rPr lang="fr-CH" sz="1400" dirty="0" err="1" smtClean="0"/>
              <a:t>virtualisation</a:t>
            </a:r>
            <a:r>
              <a:rPr lang="fr-CH" sz="1400" dirty="0" smtClean="0"/>
              <a:t> d’application simplifie le déploiement d’application</a:t>
            </a:r>
          </a:p>
          <a:p>
            <a:r>
              <a:rPr lang="fr-CH" sz="1400" b="1" dirty="0" smtClean="0"/>
              <a:t>  </a:t>
            </a:r>
          </a:p>
          <a:p>
            <a:r>
              <a:rPr lang="fr-CH" sz="1400" dirty="0" smtClean="0"/>
              <a:t>• </a:t>
            </a:r>
            <a:r>
              <a:rPr lang="fr-CH" sz="1400" b="1" dirty="0" smtClean="0"/>
              <a:t>Pas de désinstallation</a:t>
            </a:r>
          </a:p>
          <a:p>
            <a:r>
              <a:rPr lang="fr-CH" sz="1400" b="1" dirty="0" smtClean="0"/>
              <a:t>  </a:t>
            </a:r>
            <a:r>
              <a:rPr lang="fr-CH" sz="1400" dirty="0" smtClean="0"/>
              <a:t>Ici aussi, la </a:t>
            </a:r>
            <a:r>
              <a:rPr lang="fr-CH" sz="1400" dirty="0" err="1" smtClean="0"/>
              <a:t>virtualisation</a:t>
            </a:r>
            <a:r>
              <a:rPr lang="fr-CH" sz="1400" dirty="0" smtClean="0"/>
              <a:t> d’application simplifie l’opération, pas de désinstallation,</a:t>
            </a:r>
          </a:p>
          <a:p>
            <a:r>
              <a:rPr lang="fr-CH" sz="1400" dirty="0" smtClean="0"/>
              <a:t>  pas d’impacte sur l’OS, l’application peut être retirée en 1 clique 1 minute.</a:t>
            </a:r>
          </a:p>
          <a:p>
            <a:endParaRPr lang="fr-CH" sz="1400" dirty="0" smtClean="0"/>
          </a:p>
          <a:p>
            <a:r>
              <a:rPr lang="fr-CH" sz="1400" dirty="0" smtClean="0"/>
              <a:t>• </a:t>
            </a:r>
            <a:r>
              <a:rPr lang="fr-CH" sz="1400" b="1" dirty="0" smtClean="0"/>
              <a:t>Plus de conflits d’applications</a:t>
            </a:r>
          </a:p>
          <a:p>
            <a:r>
              <a:rPr lang="fr-CH" sz="1400" b="1" dirty="0" smtClean="0"/>
              <a:t>  </a:t>
            </a:r>
            <a:r>
              <a:rPr lang="fr-CH" sz="1400" dirty="0" smtClean="0"/>
              <a:t>L’installation d’une application peut entrer en conflit avec une autre application.</a:t>
            </a:r>
          </a:p>
          <a:p>
            <a:r>
              <a:rPr lang="fr-CH" sz="1400" dirty="0" smtClean="0"/>
              <a:t>  Avec la </a:t>
            </a:r>
            <a:r>
              <a:rPr lang="fr-CH" sz="1400" dirty="0" err="1" smtClean="0"/>
              <a:t>virtualisation</a:t>
            </a:r>
            <a:r>
              <a:rPr lang="fr-CH" sz="1400" dirty="0" smtClean="0"/>
              <a:t>, ce risque est réduit très grandement</a:t>
            </a:r>
          </a:p>
          <a:p>
            <a:endParaRPr lang="fr-CH" sz="1400" dirty="0" smtClean="0"/>
          </a:p>
          <a:p>
            <a:r>
              <a:rPr lang="fr-CH" sz="1400" dirty="0" smtClean="0"/>
              <a:t>• </a:t>
            </a:r>
            <a:r>
              <a:rPr lang="fr-CH" sz="1400" b="1" dirty="0" smtClean="0"/>
              <a:t>Pas d’impacte sur l’OS (</a:t>
            </a:r>
            <a:r>
              <a:rPr lang="fr-CH" sz="1400" b="1" dirty="0" err="1" smtClean="0"/>
              <a:t>Registry</a:t>
            </a:r>
            <a:r>
              <a:rPr lang="fr-CH" sz="1400" b="1" dirty="0" smtClean="0"/>
              <a:t>, File system)</a:t>
            </a:r>
          </a:p>
          <a:p>
            <a:r>
              <a:rPr lang="fr-CH" sz="1400" b="1" dirty="0" smtClean="0"/>
              <a:t>  </a:t>
            </a:r>
            <a:r>
              <a:rPr lang="fr-CH" sz="1400" dirty="0" smtClean="0"/>
              <a:t>Plus il y a d’applications installées, plus le système et le registre Windows sont impactés.</a:t>
            </a:r>
          </a:p>
          <a:p>
            <a:r>
              <a:rPr lang="fr-CH" sz="1400" dirty="0" smtClean="0"/>
              <a:t>  En découle un potentiel grandissant de dégradation de performances, de conflits et de </a:t>
            </a:r>
          </a:p>
          <a:p>
            <a:r>
              <a:rPr lang="fr-CH" sz="1400" dirty="0" smtClean="0"/>
              <a:t>  défaillances applicatives ou systèmes.</a:t>
            </a:r>
          </a:p>
          <a:p>
            <a:endParaRPr lang="fr-CH" sz="1400" dirty="0" smtClean="0"/>
          </a:p>
          <a:p>
            <a:endParaRPr lang="fr-CH" sz="1400" dirty="0" smtClean="0"/>
          </a:p>
          <a:p>
            <a:endParaRPr lang="fr-CH" sz="1400" dirty="0" smtClean="0"/>
          </a:p>
          <a:p>
            <a:r>
              <a:rPr lang="fr-CH" sz="1400" dirty="0" smtClean="0"/>
              <a:t>  </a:t>
            </a:r>
          </a:p>
          <a:p>
            <a:endParaRPr lang="fr-CH" sz="1400" dirty="0" smtClean="0"/>
          </a:p>
        </p:txBody>
      </p:sp>
      <p:sp>
        <p:nvSpPr>
          <p:cNvPr id="6" name="Rectangle 5"/>
          <p:cNvSpPr/>
          <p:nvPr/>
        </p:nvSpPr>
        <p:spPr>
          <a:xfrm rot="18924838">
            <a:off x="7103984" y="5593921"/>
            <a:ext cx="202004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F0000"/>
                </a:solidFill>
                <a:effectLst>
                  <a:outerShdw blurRad="50800" dist="39000" dir="5460000" algn="tl">
                    <a:srgbClr val="000000">
                      <a:alpha val="38000"/>
                    </a:srgbClr>
                  </a:outerShdw>
                </a:effectLst>
              </a:rPr>
              <a:t>Virtualization is Hot !!</a:t>
            </a:r>
            <a:endParaRPr lang="en-US" sz="1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21">
                                            <p:txEl>
                                              <p:pRg st="3" end="3"/>
                                            </p:txEl>
                                          </p:spTgt>
                                        </p:tgtEl>
                                      </p:cBhvr>
                                    </p:animEffect>
                                    <p:animScale>
                                      <p:cBhvr>
                                        <p:cTn id="7" dur="500" autoRev="1" fill="hold"/>
                                        <p:tgtEl>
                                          <p:spTgt spid="21">
                                            <p:txEl>
                                              <p:pRg st="3" end="3"/>
                                            </p:txEl>
                                          </p:spTgt>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1">
                                            <p:txEl>
                                              <p:pRg st="9" end="9"/>
                                            </p:txEl>
                                          </p:spTgt>
                                        </p:tgtEl>
                                      </p:cBhvr>
                                    </p:animEffect>
                                    <p:animScale>
                                      <p:cBhvr>
                                        <p:cTn id="11" dur="500" autoRev="1" fill="hold"/>
                                        <p:tgtEl>
                                          <p:spTgt spid="21">
                                            <p:txEl>
                                              <p:pRg st="9" end="9"/>
                                            </p:txEl>
                                          </p:spTgt>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21">
                                            <p:txEl>
                                              <p:pRg st="13" end="13"/>
                                            </p:txEl>
                                          </p:spTgt>
                                        </p:tgtEl>
                                      </p:cBhvr>
                                    </p:animEffect>
                                    <p:animScale>
                                      <p:cBhvr>
                                        <p:cTn id="15" dur="500" autoRev="1" fill="hold"/>
                                        <p:tgtEl>
                                          <p:spTgt spid="21">
                                            <p:txEl>
                                              <p:pRg st="13" end="13"/>
                                            </p:txEl>
                                          </p:spTgt>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21">
                                            <p:txEl>
                                              <p:pRg st="17" end="17"/>
                                            </p:txEl>
                                          </p:spTgt>
                                        </p:tgtEl>
                                      </p:cBhvr>
                                    </p:animEffect>
                                    <p:animScale>
                                      <p:cBhvr>
                                        <p:cTn id="19" dur="500" autoRev="1" fill="hold"/>
                                        <p:tgtEl>
                                          <p:spTgt spid="21">
                                            <p:txEl>
                                              <p:pRg st="17" end="1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dirty="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fontAlgn="base">
              <a:spcBef>
                <a:spcPct val="0"/>
              </a:spcBef>
              <a:spcAft>
                <a:spcPct val="0"/>
              </a:spcAft>
            </a:pPr>
            <a:r>
              <a:rPr lang="fr-CH" sz="2800" b="1" dirty="0" smtClean="0">
                <a:solidFill>
                  <a:srgbClr val="FFFFFF"/>
                </a:solidFill>
                <a:latin typeface="Gill Sans MT" pitchFamily="34" charset="0"/>
              </a:rPr>
              <a:t>Application </a:t>
            </a:r>
            <a:r>
              <a:rPr lang="fr-CH" sz="2800" b="1" dirty="0" err="1" smtClean="0">
                <a:solidFill>
                  <a:srgbClr val="FFFFFF"/>
                </a:solidFill>
                <a:latin typeface="Gill Sans MT" pitchFamily="34" charset="0"/>
              </a:rPr>
              <a:t>Virtualization</a:t>
            </a:r>
            <a:endParaRPr lang="fr-CH" sz="2800" b="1" dirty="0">
              <a:solidFill>
                <a:srgbClr val="FFFFFF"/>
              </a:solidFill>
              <a:latin typeface="Gill Sans MT" pitchFamily="34" charset="0"/>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50178" name="Photo Editor Photo" r:id="rId4" imgW="2980952" imgH="3076190" progId="">
              <p:embed/>
            </p:oleObj>
          </a:graphicData>
        </a:graphic>
      </p:graphicFrame>
      <p:sp>
        <p:nvSpPr>
          <p:cNvPr id="21" name="Rectangle 20"/>
          <p:cNvSpPr/>
          <p:nvPr/>
        </p:nvSpPr>
        <p:spPr>
          <a:xfrm>
            <a:off x="500034" y="1428736"/>
            <a:ext cx="8001056" cy="6401753"/>
          </a:xfrm>
          <a:prstGeom prst="rect">
            <a:avLst/>
          </a:prstGeom>
        </p:spPr>
        <p:txBody>
          <a:bodyPr wrap="square">
            <a:spAutoFit/>
          </a:bodyPr>
          <a:lstStyle/>
          <a:p>
            <a:r>
              <a:rPr lang="fr-CH" b="1" dirty="0" smtClean="0"/>
              <a:t>Avantages de la </a:t>
            </a:r>
            <a:r>
              <a:rPr lang="fr-CH" b="1" dirty="0" err="1" smtClean="0"/>
              <a:t>Virtualisation</a:t>
            </a:r>
            <a:r>
              <a:rPr lang="fr-CH" b="1" dirty="0" smtClean="0"/>
              <a:t> d’application      (Partie 2)</a:t>
            </a:r>
            <a:endParaRPr lang="fr-CH" dirty="0" smtClean="0"/>
          </a:p>
          <a:p>
            <a:endParaRPr lang="fr-CH" sz="1400" dirty="0" smtClean="0"/>
          </a:p>
          <a:p>
            <a:endParaRPr lang="fr-CH" sz="1400" dirty="0" smtClean="0"/>
          </a:p>
          <a:p>
            <a:r>
              <a:rPr lang="fr-CH" sz="1400" dirty="0" smtClean="0"/>
              <a:t>• </a:t>
            </a:r>
            <a:r>
              <a:rPr lang="fr-CH" sz="1400" b="1" dirty="0" smtClean="0"/>
              <a:t>Multiple environnements d’ exécution possible</a:t>
            </a:r>
          </a:p>
          <a:p>
            <a:r>
              <a:rPr lang="fr-CH" sz="1400" b="1" dirty="0" smtClean="0"/>
              <a:t>  </a:t>
            </a:r>
            <a:r>
              <a:rPr lang="fr-CH" sz="1400" dirty="0" smtClean="0"/>
              <a:t>Il est aujourd’hui possible de déployer des applications nécessitant des versions</a:t>
            </a:r>
          </a:p>
          <a:p>
            <a:r>
              <a:rPr lang="fr-CH" sz="1400" dirty="0" smtClean="0"/>
              <a:t>  d’environnements différents ! </a:t>
            </a:r>
          </a:p>
          <a:p>
            <a:r>
              <a:rPr lang="fr-CH" sz="1400" dirty="0" smtClean="0"/>
              <a:t>  Par exemple, la </a:t>
            </a:r>
            <a:r>
              <a:rPr lang="fr-CH" sz="1400" dirty="0" err="1" smtClean="0"/>
              <a:t>virtualisation</a:t>
            </a:r>
            <a:r>
              <a:rPr lang="fr-CH" sz="1400" dirty="0" smtClean="0"/>
              <a:t> permet de déployer  une application avec sa propre version de </a:t>
            </a:r>
          </a:p>
          <a:p>
            <a:r>
              <a:rPr lang="fr-CH" sz="1400" dirty="0" smtClean="0"/>
              <a:t>  JAVA </a:t>
            </a:r>
            <a:r>
              <a:rPr lang="fr-CH" sz="1400" dirty="0" err="1" smtClean="0"/>
              <a:t>Runtime</a:t>
            </a:r>
            <a:r>
              <a:rPr lang="fr-CH" sz="1400" dirty="0" smtClean="0"/>
              <a:t>, et d’ainsi exécuter plusieurs versions de celui-ci sur un même poste.</a:t>
            </a:r>
          </a:p>
          <a:p>
            <a:r>
              <a:rPr lang="fr-CH" sz="1400" dirty="0" smtClean="0"/>
              <a:t>  </a:t>
            </a:r>
          </a:p>
          <a:p>
            <a:r>
              <a:rPr lang="fr-CH" sz="1400" dirty="0" smtClean="0"/>
              <a:t>• </a:t>
            </a:r>
            <a:r>
              <a:rPr lang="fr-CH" sz="1400" b="1" dirty="0" smtClean="0"/>
              <a:t>Plusieurs versions de la même application</a:t>
            </a:r>
          </a:p>
          <a:p>
            <a:r>
              <a:rPr lang="fr-CH" sz="1400" b="1" dirty="0" smtClean="0"/>
              <a:t>  </a:t>
            </a:r>
            <a:r>
              <a:rPr lang="fr-CH" sz="1400" dirty="0" smtClean="0"/>
              <a:t>Par exemple, exécuter parallèlement MS Office 2003 et MS Office 2007 (démo)</a:t>
            </a:r>
          </a:p>
          <a:p>
            <a:endParaRPr lang="fr-CH" sz="1400" dirty="0" smtClean="0"/>
          </a:p>
          <a:p>
            <a:r>
              <a:rPr lang="fr-CH" sz="1400" dirty="0" smtClean="0"/>
              <a:t>• </a:t>
            </a:r>
            <a:r>
              <a:rPr lang="fr-CH" sz="1400" b="1" dirty="0" smtClean="0"/>
              <a:t>Déploiement sur des postes non gérés</a:t>
            </a:r>
          </a:p>
          <a:p>
            <a:r>
              <a:rPr lang="fr-CH" sz="1400" b="1" dirty="0" smtClean="0"/>
              <a:t>  </a:t>
            </a:r>
            <a:r>
              <a:rPr lang="fr-CH" sz="1400" dirty="0" smtClean="0"/>
              <a:t>Permet la mise à disposition d’application configurée sur tous type de poste, gérés, non gérés,</a:t>
            </a:r>
          </a:p>
          <a:p>
            <a:r>
              <a:rPr lang="fr-CH" sz="1400" dirty="0" smtClean="0"/>
              <a:t>  temporaires, privés, etc..</a:t>
            </a:r>
          </a:p>
          <a:p>
            <a:endParaRPr lang="fr-CH" sz="1400" dirty="0" smtClean="0"/>
          </a:p>
          <a:p>
            <a:r>
              <a:rPr lang="fr-CH" sz="1400" dirty="0" smtClean="0"/>
              <a:t>• </a:t>
            </a:r>
            <a:r>
              <a:rPr lang="fr-CH" sz="1400" b="1" dirty="0" smtClean="0"/>
              <a:t>Mise à jours, migration d’application</a:t>
            </a:r>
          </a:p>
          <a:p>
            <a:r>
              <a:rPr lang="fr-CH" sz="1400" b="1" dirty="0" smtClean="0"/>
              <a:t>  </a:t>
            </a:r>
            <a:r>
              <a:rPr lang="fr-CH" sz="1400" dirty="0" smtClean="0"/>
              <a:t>La mise à jours ou la migration d’une application se fait une fois, et avec une solution  </a:t>
            </a:r>
          </a:p>
          <a:p>
            <a:r>
              <a:rPr lang="fr-CH" sz="1400" dirty="0" smtClean="0"/>
              <a:t>  centralisée, la nouvelle version est déployée sur tout le parc desktop en une étape transparente</a:t>
            </a:r>
          </a:p>
          <a:p>
            <a:endParaRPr lang="fr-CH" sz="1400" dirty="0" smtClean="0"/>
          </a:p>
          <a:p>
            <a:r>
              <a:rPr lang="fr-CH" sz="1400" dirty="0" smtClean="0"/>
              <a:t>• </a:t>
            </a:r>
            <a:r>
              <a:rPr lang="fr-CH" sz="1400" b="1" dirty="0" err="1" smtClean="0"/>
              <a:t>RollBack</a:t>
            </a:r>
            <a:endParaRPr lang="fr-CH" sz="1400" b="1" dirty="0" smtClean="0"/>
          </a:p>
          <a:p>
            <a:r>
              <a:rPr lang="fr-CH" sz="1400" b="1" dirty="0" smtClean="0"/>
              <a:t>  </a:t>
            </a:r>
            <a:r>
              <a:rPr lang="fr-CH" sz="1400" dirty="0" smtClean="0"/>
              <a:t>Si la nouvelle version devait présenter des problèmes, un retour à la version précédente </a:t>
            </a:r>
            <a:r>
              <a:rPr lang="fr-CH" sz="1400" dirty="0" err="1" smtClean="0"/>
              <a:t>serat</a:t>
            </a:r>
            <a:endParaRPr lang="fr-CH" sz="1400" dirty="0" smtClean="0"/>
          </a:p>
          <a:p>
            <a:r>
              <a:rPr lang="fr-CH" sz="1400" dirty="0" smtClean="0"/>
              <a:t>  ici également possible en une étape.</a:t>
            </a:r>
          </a:p>
          <a:p>
            <a:endParaRPr lang="fr-CH" sz="1400" dirty="0" smtClean="0"/>
          </a:p>
          <a:p>
            <a:endParaRPr lang="fr-CH" sz="1400" dirty="0" smtClean="0"/>
          </a:p>
          <a:p>
            <a:endParaRPr lang="fr-CH" sz="1400" dirty="0" smtClean="0"/>
          </a:p>
          <a:p>
            <a:endParaRPr lang="fr-CH" sz="1400" dirty="0" smtClean="0"/>
          </a:p>
          <a:p>
            <a:r>
              <a:rPr lang="fr-CH" sz="1400" dirty="0" smtClean="0"/>
              <a:t>  </a:t>
            </a:r>
          </a:p>
          <a:p>
            <a:endParaRPr lang="fr-CH" sz="1400" dirty="0" smtClean="0"/>
          </a:p>
        </p:txBody>
      </p:sp>
      <p:sp>
        <p:nvSpPr>
          <p:cNvPr id="6" name="Rectangle 5"/>
          <p:cNvSpPr/>
          <p:nvPr/>
        </p:nvSpPr>
        <p:spPr>
          <a:xfrm rot="18924838">
            <a:off x="7103984" y="5593921"/>
            <a:ext cx="202004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F0000"/>
                </a:solidFill>
                <a:effectLst>
                  <a:outerShdw blurRad="50800" dist="39000" dir="5460000" algn="tl">
                    <a:srgbClr val="000000">
                      <a:alpha val="38000"/>
                    </a:srgbClr>
                  </a:outerShdw>
                </a:effectLst>
              </a:rPr>
              <a:t>Virtualization is Hot !!</a:t>
            </a:r>
            <a:endParaRPr lang="en-US" sz="1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21">
                                            <p:txEl>
                                              <p:pRg st="3" end="3"/>
                                            </p:txEl>
                                          </p:spTgt>
                                        </p:tgtEl>
                                      </p:cBhvr>
                                    </p:animEffect>
                                    <p:animScale>
                                      <p:cBhvr>
                                        <p:cTn id="7" dur="500" autoRev="1" fill="hold"/>
                                        <p:tgtEl>
                                          <p:spTgt spid="21">
                                            <p:txEl>
                                              <p:pRg st="3" end="3"/>
                                            </p:txEl>
                                          </p:spTgt>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1">
                                            <p:txEl>
                                              <p:pRg st="9" end="9"/>
                                            </p:txEl>
                                          </p:spTgt>
                                        </p:tgtEl>
                                      </p:cBhvr>
                                    </p:animEffect>
                                    <p:animScale>
                                      <p:cBhvr>
                                        <p:cTn id="11" dur="500" autoRev="1" fill="hold"/>
                                        <p:tgtEl>
                                          <p:spTgt spid="21">
                                            <p:txEl>
                                              <p:pRg st="9" end="9"/>
                                            </p:txEl>
                                          </p:spTgt>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21">
                                            <p:txEl>
                                              <p:pRg st="12" end="12"/>
                                            </p:txEl>
                                          </p:spTgt>
                                        </p:tgtEl>
                                      </p:cBhvr>
                                    </p:animEffect>
                                    <p:animScale>
                                      <p:cBhvr>
                                        <p:cTn id="15" dur="500" autoRev="1" fill="hold"/>
                                        <p:tgtEl>
                                          <p:spTgt spid="21">
                                            <p:txEl>
                                              <p:pRg st="12" end="12"/>
                                            </p:txEl>
                                          </p:spTgt>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21">
                                            <p:txEl>
                                              <p:pRg st="16" end="16"/>
                                            </p:txEl>
                                          </p:spTgt>
                                        </p:tgtEl>
                                      </p:cBhvr>
                                    </p:animEffect>
                                    <p:animScale>
                                      <p:cBhvr>
                                        <p:cTn id="19" dur="500" autoRev="1" fill="hold"/>
                                        <p:tgtEl>
                                          <p:spTgt spid="21">
                                            <p:txEl>
                                              <p:pRg st="16" end="16"/>
                                            </p:txEl>
                                          </p:spTgt>
                                        </p:tgtEl>
                                      </p:cBhvr>
                                      <p:by x="105000" y="105000"/>
                                    </p:animScale>
                                  </p:childTnLst>
                                </p:cTn>
                              </p:par>
                            </p:childTnLst>
                          </p:cTn>
                        </p:par>
                        <p:par>
                          <p:cTn id="20" fill="hold">
                            <p:stCondLst>
                              <p:cond delay="4000"/>
                            </p:stCondLst>
                            <p:childTnLst>
                              <p:par>
                                <p:cTn id="21" presetID="26" presetClass="emph" presetSubtype="0" fill="hold" nodeType="afterEffect">
                                  <p:stCondLst>
                                    <p:cond delay="0"/>
                                  </p:stCondLst>
                                  <p:childTnLst>
                                    <p:animEffect transition="out" filter="fade">
                                      <p:cBhvr>
                                        <p:cTn id="22" dur="1000" tmFilter="0, 0; .2, .5; .8, .5; 1, 0"/>
                                        <p:tgtEl>
                                          <p:spTgt spid="21">
                                            <p:txEl>
                                              <p:pRg st="20" end="20"/>
                                            </p:txEl>
                                          </p:spTgt>
                                        </p:tgtEl>
                                      </p:cBhvr>
                                    </p:animEffect>
                                    <p:animScale>
                                      <p:cBhvr>
                                        <p:cTn id="23" dur="500" autoRev="1" fill="hold"/>
                                        <p:tgtEl>
                                          <p:spTgt spid="21">
                                            <p:txEl>
                                              <p:pRg st="20" end="2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descr="5%"/>
          <p:cNvSpPr>
            <a:spLocks noChangeArrowheads="1"/>
          </p:cNvSpPr>
          <p:nvPr/>
        </p:nvSpPr>
        <p:spPr bwMode="auto">
          <a:xfrm flipV="1">
            <a:off x="7956550" y="765175"/>
            <a:ext cx="1187450" cy="576263"/>
          </a:xfrm>
          <a:prstGeom prst="rect">
            <a:avLst/>
          </a:prstGeom>
          <a:pattFill prst="pct5">
            <a:fgClr>
              <a:srgbClr val="FDCA8F"/>
            </a:fgClr>
            <a:bgClr>
              <a:srgbClr val="FDCA8F"/>
            </a:bgClr>
          </a:pattFill>
          <a:ln w="9525">
            <a:noFill/>
            <a:miter lim="800000"/>
            <a:headEnd/>
            <a:tailEnd/>
          </a:ln>
          <a:effectLst/>
        </p:spPr>
        <p:txBody>
          <a:bodyPr wrap="none" anchor="ctr"/>
          <a:lstStyle/>
          <a:p>
            <a:pPr algn="l" rtl="0" fontAlgn="base">
              <a:spcBef>
                <a:spcPct val="0"/>
              </a:spcBef>
              <a:spcAft>
                <a:spcPct val="0"/>
              </a:spcAft>
            </a:pPr>
            <a:endParaRPr lang="fr-CH" kern="1200" dirty="0">
              <a:solidFill>
                <a:srgbClr val="000000"/>
              </a:solidFill>
              <a:latin typeface="Arial" charset="0"/>
              <a:ea typeface="+mn-ea"/>
              <a:cs typeface="+mn-cs"/>
            </a:endParaRPr>
          </a:p>
        </p:txBody>
      </p:sp>
      <p:sp>
        <p:nvSpPr>
          <p:cNvPr id="355331" name="Rectangle 3"/>
          <p:cNvSpPr>
            <a:spLocks noChangeArrowheads="1"/>
          </p:cNvSpPr>
          <p:nvPr/>
        </p:nvSpPr>
        <p:spPr bwMode="auto">
          <a:xfrm>
            <a:off x="0" y="158750"/>
            <a:ext cx="7948613" cy="360363"/>
          </a:xfrm>
          <a:prstGeom prst="rect">
            <a:avLst/>
          </a:prstGeom>
          <a:noFill/>
          <a:ln w="9525">
            <a:noFill/>
            <a:miter lim="800000"/>
            <a:headEnd/>
            <a:tailEnd/>
          </a:ln>
        </p:spPr>
        <p:txBody>
          <a:bodyPr/>
          <a:lstStyle/>
          <a:p>
            <a:pPr algn="ctr" fontAlgn="base">
              <a:spcBef>
                <a:spcPct val="0"/>
              </a:spcBef>
              <a:spcAft>
                <a:spcPct val="0"/>
              </a:spcAft>
            </a:pPr>
            <a:r>
              <a:rPr lang="fr-CH" sz="2800" b="1" dirty="0" smtClean="0">
                <a:solidFill>
                  <a:srgbClr val="FFFFFF"/>
                </a:solidFill>
                <a:latin typeface="Gill Sans MT" pitchFamily="34" charset="0"/>
              </a:rPr>
              <a:t>Application </a:t>
            </a:r>
            <a:r>
              <a:rPr lang="fr-CH" sz="2800" b="1" dirty="0" err="1" smtClean="0">
                <a:solidFill>
                  <a:srgbClr val="FFFFFF"/>
                </a:solidFill>
                <a:latin typeface="Gill Sans MT" pitchFamily="34" charset="0"/>
              </a:rPr>
              <a:t>Virtualization</a:t>
            </a:r>
            <a:endParaRPr lang="fr-CH" sz="2800" b="1" dirty="0">
              <a:solidFill>
                <a:srgbClr val="FFFFFF"/>
              </a:solidFill>
              <a:latin typeface="Gill Sans MT" pitchFamily="34" charset="0"/>
            </a:endParaRPr>
          </a:p>
        </p:txBody>
      </p:sp>
      <p:graphicFrame>
        <p:nvGraphicFramePr>
          <p:cNvPr id="355333" name="Object 5"/>
          <p:cNvGraphicFramePr>
            <a:graphicFrameLocks noChangeAspect="1"/>
          </p:cNvGraphicFramePr>
          <p:nvPr/>
        </p:nvGraphicFramePr>
        <p:xfrm>
          <a:off x="7708900" y="979488"/>
          <a:ext cx="1255713" cy="1296987"/>
        </p:xfrm>
        <a:graphic>
          <a:graphicData uri="http://schemas.openxmlformats.org/presentationml/2006/ole">
            <p:oleObj spid="_x0000_s58370" name="Photo Editor Photo" r:id="rId4" imgW="2980952" imgH="3076190" progId="">
              <p:embed/>
            </p:oleObj>
          </a:graphicData>
        </a:graphic>
      </p:graphicFrame>
      <p:sp>
        <p:nvSpPr>
          <p:cNvPr id="21" name="Rectangle 20"/>
          <p:cNvSpPr/>
          <p:nvPr/>
        </p:nvSpPr>
        <p:spPr>
          <a:xfrm>
            <a:off x="500034" y="1214422"/>
            <a:ext cx="8001056" cy="7078861"/>
          </a:xfrm>
          <a:prstGeom prst="rect">
            <a:avLst/>
          </a:prstGeom>
        </p:spPr>
        <p:txBody>
          <a:bodyPr wrap="square">
            <a:spAutoFit/>
          </a:bodyPr>
          <a:lstStyle/>
          <a:p>
            <a:r>
              <a:rPr lang="fr-CH" b="1" dirty="0" smtClean="0"/>
              <a:t>2 produits présentés</a:t>
            </a:r>
          </a:p>
          <a:p>
            <a:endParaRPr lang="fr-CH" b="1" dirty="0" smtClean="0"/>
          </a:p>
          <a:p>
            <a:r>
              <a:rPr lang="fr-CH" sz="1400" dirty="0" smtClean="0"/>
              <a:t>Microsoft Application </a:t>
            </a:r>
            <a:r>
              <a:rPr lang="fr-CH" sz="1400" dirty="0" err="1" smtClean="0"/>
              <a:t>Virtualization</a:t>
            </a:r>
            <a:r>
              <a:rPr lang="fr-CH" sz="1400" dirty="0" smtClean="0"/>
              <a:t> : </a:t>
            </a:r>
            <a:r>
              <a:rPr lang="fr-CH" sz="1400" dirty="0" err="1" smtClean="0"/>
              <a:t>App</a:t>
            </a:r>
            <a:r>
              <a:rPr lang="fr-CH" sz="1400" dirty="0" smtClean="0"/>
              <a:t>-V</a:t>
            </a:r>
          </a:p>
          <a:p>
            <a:r>
              <a:rPr lang="fr-CH" sz="1200" dirty="0" smtClean="0">
                <a:hlinkClick r:id="rId5"/>
              </a:rPr>
              <a:t>http://www.microsoft.com/systemcenter/appv/default.mspx</a:t>
            </a:r>
            <a:endParaRPr lang="fr-CH" sz="1200" dirty="0" smtClean="0"/>
          </a:p>
          <a:p>
            <a:endParaRPr lang="fr-CH" sz="1400" dirty="0" smtClean="0"/>
          </a:p>
          <a:p>
            <a:r>
              <a:rPr lang="fr-CH" sz="1400" dirty="0" err="1" smtClean="0"/>
              <a:t>Vmware</a:t>
            </a:r>
            <a:r>
              <a:rPr lang="fr-CH" sz="1400" dirty="0" smtClean="0"/>
              <a:t> </a:t>
            </a:r>
            <a:r>
              <a:rPr lang="fr-CH" sz="1400" dirty="0" err="1" smtClean="0"/>
              <a:t>ThinApp</a:t>
            </a:r>
            <a:endParaRPr lang="fr-CH" sz="1400" dirty="0" smtClean="0"/>
          </a:p>
          <a:p>
            <a:r>
              <a:rPr lang="fr-CH" sz="1200" dirty="0" smtClean="0">
                <a:hlinkClick r:id="rId6"/>
              </a:rPr>
              <a:t>http://www.vmware.com/products/thinapp/</a:t>
            </a:r>
            <a:endParaRPr lang="fr-CH" sz="1200" dirty="0" smtClean="0"/>
          </a:p>
          <a:p>
            <a:endParaRPr lang="fr-CH" sz="1200" dirty="0" smtClean="0"/>
          </a:p>
          <a:p>
            <a:endParaRPr lang="fr-CH" sz="1200" dirty="0" smtClean="0"/>
          </a:p>
          <a:p>
            <a:r>
              <a:rPr lang="fr-CH" sz="1200" dirty="0" smtClean="0"/>
              <a:t>Notre appréciation :</a:t>
            </a:r>
          </a:p>
          <a:p>
            <a:endParaRPr lang="fr-CH" sz="1200" dirty="0" smtClean="0"/>
          </a:p>
          <a:p>
            <a:r>
              <a:rPr lang="fr-CH" sz="1200" b="1" dirty="0" smtClean="0"/>
              <a:t>MS </a:t>
            </a:r>
            <a:r>
              <a:rPr lang="fr-CH" sz="1200" b="1" dirty="0" err="1" smtClean="0"/>
              <a:t>App</a:t>
            </a:r>
            <a:r>
              <a:rPr lang="fr-CH" sz="1200" b="1" dirty="0" smtClean="0"/>
              <a:t>-V: </a:t>
            </a:r>
            <a:r>
              <a:rPr lang="fr-CH" sz="1200" dirty="0" smtClean="0"/>
              <a:t>(</a:t>
            </a:r>
            <a:r>
              <a:rPr lang="fr-CH" sz="1200" dirty="0" err="1" smtClean="0"/>
              <a:t>App</a:t>
            </a:r>
            <a:r>
              <a:rPr lang="fr-CH" sz="1200" dirty="0" smtClean="0"/>
              <a:t>-v vient De </a:t>
            </a:r>
            <a:r>
              <a:rPr lang="fr-CH" sz="1200" b="1" i="1" dirty="0" err="1" smtClean="0"/>
              <a:t>Softgrid</a:t>
            </a:r>
            <a:r>
              <a:rPr lang="fr-CH" sz="1200" b="1" dirty="0" smtClean="0"/>
              <a:t> </a:t>
            </a:r>
            <a:r>
              <a:rPr lang="fr-CH" sz="1200" dirty="0" smtClean="0"/>
              <a:t>que MS a racheté et amélioré)</a:t>
            </a:r>
            <a:endParaRPr lang="fr-CH" sz="1200" b="1" dirty="0" smtClean="0"/>
          </a:p>
          <a:p>
            <a:endParaRPr lang="fr-CH" sz="1200" dirty="0" smtClean="0"/>
          </a:p>
          <a:p>
            <a:r>
              <a:rPr lang="fr-CH" sz="1200" dirty="0" smtClean="0"/>
              <a:t>+ Solution "</a:t>
            </a:r>
            <a:r>
              <a:rPr lang="fr-CH" sz="1200" dirty="0" err="1" smtClean="0"/>
              <a:t>enterprise</a:t>
            </a:r>
            <a:r>
              <a:rPr lang="fr-CH" sz="1200" dirty="0" smtClean="0"/>
              <a:t>" avec un serveur de streaming (forcé ou non) et une console de gestion</a:t>
            </a:r>
          </a:p>
          <a:p>
            <a:r>
              <a:rPr lang="fr-CH" sz="1200" dirty="0" smtClean="0"/>
              <a:t>- Client  </a:t>
            </a:r>
            <a:r>
              <a:rPr lang="fr-CH" sz="1200" dirty="0" err="1" smtClean="0"/>
              <a:t>App</a:t>
            </a:r>
            <a:r>
              <a:rPr lang="fr-CH" sz="1200" dirty="0" smtClean="0"/>
              <a:t>-V requis sur le poste de travail</a:t>
            </a:r>
          </a:p>
          <a:p>
            <a:r>
              <a:rPr lang="fr-CH" sz="1200" dirty="0" smtClean="0"/>
              <a:t>+ Des fonctionnalités avancées tel que le "</a:t>
            </a:r>
            <a:r>
              <a:rPr lang="fr-CH" sz="1200" dirty="0" err="1" smtClean="0"/>
              <a:t>linking</a:t>
            </a:r>
            <a:r>
              <a:rPr lang="fr-CH" sz="1200" dirty="0" smtClean="0"/>
              <a:t>" d’application </a:t>
            </a:r>
            <a:r>
              <a:rPr lang="fr-CH" sz="1200" dirty="0" err="1" smtClean="0"/>
              <a:t>virtualisée</a:t>
            </a:r>
            <a:r>
              <a:rPr lang="fr-CH" sz="1200" dirty="0" smtClean="0"/>
              <a:t>.</a:t>
            </a:r>
          </a:p>
          <a:p>
            <a:endParaRPr lang="fr-CH" sz="1200" dirty="0" smtClean="0"/>
          </a:p>
          <a:p>
            <a:r>
              <a:rPr lang="fr-CH" sz="1200" b="1" dirty="0" err="1" smtClean="0"/>
              <a:t>VmWare</a:t>
            </a:r>
            <a:r>
              <a:rPr lang="fr-CH" sz="1200" b="1" dirty="0" smtClean="0"/>
              <a:t> </a:t>
            </a:r>
            <a:r>
              <a:rPr lang="fr-CH" sz="1200" b="1" dirty="0" err="1" smtClean="0"/>
              <a:t>ThinAPP</a:t>
            </a:r>
            <a:r>
              <a:rPr lang="fr-CH" sz="1200" b="1" dirty="0" smtClean="0"/>
              <a:t>: </a:t>
            </a:r>
            <a:r>
              <a:rPr lang="fr-CH" sz="1200" dirty="0" smtClean="0"/>
              <a:t>(</a:t>
            </a:r>
            <a:r>
              <a:rPr lang="fr-CH" sz="1200" dirty="0" err="1" smtClean="0"/>
              <a:t>ThinApp</a:t>
            </a:r>
            <a:r>
              <a:rPr lang="fr-CH" sz="1200" dirty="0" smtClean="0"/>
              <a:t> vient de </a:t>
            </a:r>
            <a:r>
              <a:rPr lang="fr-CH" sz="1200" b="1" i="1" dirty="0" err="1" smtClean="0"/>
              <a:t>ThinInstall</a:t>
            </a:r>
            <a:r>
              <a:rPr lang="fr-CH" sz="1200" dirty="0" smtClean="0"/>
              <a:t> que </a:t>
            </a:r>
            <a:r>
              <a:rPr lang="fr-CH" sz="1200" dirty="0" err="1" smtClean="0"/>
              <a:t>Vmware</a:t>
            </a:r>
            <a:r>
              <a:rPr lang="fr-CH" sz="1200" dirty="0" smtClean="0"/>
              <a:t> a racheté)</a:t>
            </a:r>
            <a:endParaRPr lang="fr-CH" sz="1200" b="1" dirty="0" smtClean="0"/>
          </a:p>
          <a:p>
            <a:endParaRPr lang="fr-CH" sz="1200" dirty="0" smtClean="0"/>
          </a:p>
          <a:p>
            <a:r>
              <a:rPr lang="fr-CH" sz="1200" dirty="0" smtClean="0"/>
              <a:t>+ Solution plus simple et légère</a:t>
            </a:r>
          </a:p>
          <a:p>
            <a:r>
              <a:rPr lang="fr-CH" sz="1200" dirty="0" smtClean="0"/>
              <a:t>-  mais plus limitée, sans gestion « </a:t>
            </a:r>
            <a:r>
              <a:rPr lang="fr-CH" sz="1200" dirty="0" err="1" smtClean="0"/>
              <a:t>enterprise</a:t>
            </a:r>
            <a:r>
              <a:rPr lang="fr-CH" sz="1200" dirty="0" smtClean="0"/>
              <a:t> », sans console, sans administration</a:t>
            </a:r>
          </a:p>
          <a:p>
            <a:r>
              <a:rPr lang="fr-CH" sz="1200" dirty="0" smtClean="0"/>
              <a:t>+ 100% </a:t>
            </a:r>
            <a:r>
              <a:rPr lang="fr-CH" sz="1200" dirty="0" err="1" smtClean="0"/>
              <a:t>agentless</a:t>
            </a:r>
            <a:r>
              <a:rPr lang="fr-CH" sz="1200" dirty="0" smtClean="0"/>
              <a:t>, rien à installer sur le poste! Le .</a:t>
            </a:r>
            <a:r>
              <a:rPr lang="fr-CH" sz="1200" dirty="0" err="1" smtClean="0"/>
              <a:t>exe</a:t>
            </a:r>
            <a:r>
              <a:rPr lang="fr-CH" sz="1200" dirty="0" smtClean="0"/>
              <a:t> ou .</a:t>
            </a:r>
            <a:r>
              <a:rPr lang="fr-CH" sz="1200" dirty="0" err="1" smtClean="0"/>
              <a:t>msi</a:t>
            </a:r>
            <a:r>
              <a:rPr lang="fr-CH" sz="1200" dirty="0" smtClean="0"/>
              <a:t> peut être exécuté depuis n'importe quoi/où! (clé </a:t>
            </a:r>
            <a:r>
              <a:rPr lang="fr-CH" sz="1200" dirty="0" err="1" smtClean="0"/>
              <a:t>usb</a:t>
            </a:r>
            <a:r>
              <a:rPr lang="fr-CH" sz="1200" dirty="0" smtClean="0"/>
              <a:t>)</a:t>
            </a:r>
          </a:p>
          <a:p>
            <a:endParaRPr lang="fr-CH" sz="1200" dirty="0" smtClean="0"/>
          </a:p>
          <a:p>
            <a:endParaRPr lang="fr-CH" sz="1200" dirty="0" smtClean="0"/>
          </a:p>
          <a:p>
            <a:endParaRPr lang="fr-CH" sz="1200" dirty="0" smtClean="0"/>
          </a:p>
          <a:p>
            <a:endParaRPr lang="fr-CH" sz="1200" dirty="0" smtClean="0"/>
          </a:p>
          <a:p>
            <a:endParaRPr lang="fr-CH" sz="1200" dirty="0" smtClean="0"/>
          </a:p>
          <a:p>
            <a:endParaRPr lang="fr-CH" sz="1400" dirty="0" smtClean="0"/>
          </a:p>
          <a:p>
            <a:endParaRPr lang="fr-CH" sz="1400" dirty="0" smtClean="0"/>
          </a:p>
          <a:p>
            <a:endParaRPr lang="fr-CH" sz="1400" dirty="0" smtClean="0"/>
          </a:p>
          <a:p>
            <a:endParaRPr lang="fr-CH" sz="1400" dirty="0" smtClean="0"/>
          </a:p>
          <a:p>
            <a:endParaRPr lang="fr-CH" sz="1400" dirty="0" smtClean="0"/>
          </a:p>
          <a:p>
            <a:endParaRPr lang="fr-CH" sz="1400" dirty="0" smtClean="0"/>
          </a:p>
          <a:p>
            <a:r>
              <a:rPr lang="fr-CH" sz="1400" dirty="0" smtClean="0"/>
              <a:t>  </a:t>
            </a:r>
          </a:p>
          <a:p>
            <a:endParaRPr lang="fr-CH" sz="1400" dirty="0" smtClean="0"/>
          </a:p>
        </p:txBody>
      </p:sp>
      <p:sp>
        <p:nvSpPr>
          <p:cNvPr id="8" name="Rectangle 7"/>
          <p:cNvSpPr/>
          <p:nvPr/>
        </p:nvSpPr>
        <p:spPr>
          <a:xfrm rot="18924838">
            <a:off x="7103984" y="5593921"/>
            <a:ext cx="202004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F0000"/>
                </a:solidFill>
                <a:effectLst>
                  <a:outerShdw blurRad="50800" dist="39000" dir="5460000" algn="tl">
                    <a:srgbClr val="000000">
                      <a:alpha val="38000"/>
                    </a:srgbClr>
                  </a:outerShdw>
                </a:effectLst>
              </a:rPr>
              <a:t>Virtualization is Hot !!</a:t>
            </a:r>
            <a:endParaRPr lang="en-US" sz="1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dèle API">
  <a:themeElements>
    <a:clrScheme name="Modèle AP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AP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AP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AP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AP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AP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AP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AP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AP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AP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AP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AP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AP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AP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1107</Words>
  <Application>Microsoft Office PowerPoint</Application>
  <PresentationFormat>On-screen Show (4:3)</PresentationFormat>
  <Paragraphs>263</Paragraphs>
  <Slides>11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Modèle API</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Conrad Zimmermann</dc:creator>
  <cp:lastModifiedBy>Conrad Zimmermann</cp:lastModifiedBy>
  <cp:revision>69</cp:revision>
  <dcterms:created xsi:type="dcterms:W3CDTF">2009-03-17T13:43:09Z</dcterms:created>
  <dcterms:modified xsi:type="dcterms:W3CDTF">2009-03-18T14:57:37Z</dcterms:modified>
</cp:coreProperties>
</file>